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Archivo Narrow"/>
      <p:regular r:id="rId27"/>
      <p:bold r:id="rId28"/>
      <p:italic r:id="rId29"/>
      <p:boldItalic r:id="rId30"/>
    </p:embeddedFont>
    <p:embeddedFont>
      <p:font typeface="Archivo Narrow SemiBold"/>
      <p:regular r:id="rId31"/>
      <p:bold r:id="rId32"/>
      <p:italic r:id="rId33"/>
      <p:boldItalic r:id="rId34"/>
    </p:embeddedFont>
    <p:embeddedFont>
      <p:font typeface="Archivo Medium"/>
      <p:regular r:id="rId35"/>
      <p:bold r:id="rId36"/>
      <p:italic r:id="rId37"/>
      <p:boldItalic r:id="rId38"/>
    </p:embeddedFont>
    <p:embeddedFont>
      <p:font typeface="Archivo Thin"/>
      <p:regular r:id="rId39"/>
      <p:bold r:id="rId40"/>
      <p:italic r:id="rId41"/>
      <p:boldItalic r:id="rId42"/>
    </p:embeddedFont>
    <p:embeddedFont>
      <p:font typeface="Archivo"/>
      <p:regular r:id="rId43"/>
      <p:bold r:id="rId44"/>
      <p:italic r:id="rId45"/>
      <p:boldItalic r:id="rId46"/>
    </p:embeddedFont>
    <p:embeddedFont>
      <p:font typeface="Archivo Black"/>
      <p:regular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8" roundtripDataSignature="AMtx7miGiKOLoyPrfungNYhVOK4Pb9sg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chivoThin-bold.fntdata"/><Relationship Id="rId20" Type="http://schemas.openxmlformats.org/officeDocument/2006/relationships/slide" Target="slides/slide15.xml"/><Relationship Id="rId42" Type="http://schemas.openxmlformats.org/officeDocument/2006/relationships/font" Target="fonts/ArchivoThin-boldItalic.fntdata"/><Relationship Id="rId41" Type="http://schemas.openxmlformats.org/officeDocument/2006/relationships/font" Target="fonts/ArchivoThin-italic.fntdata"/><Relationship Id="rId22" Type="http://schemas.openxmlformats.org/officeDocument/2006/relationships/slide" Target="slides/slide17.xml"/><Relationship Id="rId44" Type="http://schemas.openxmlformats.org/officeDocument/2006/relationships/font" Target="fonts/Archivo-bold.fntdata"/><Relationship Id="rId21" Type="http://schemas.openxmlformats.org/officeDocument/2006/relationships/slide" Target="slides/slide16.xml"/><Relationship Id="rId43" Type="http://schemas.openxmlformats.org/officeDocument/2006/relationships/font" Target="fonts/Archivo-regular.fntdata"/><Relationship Id="rId24" Type="http://schemas.openxmlformats.org/officeDocument/2006/relationships/slide" Target="slides/slide19.xml"/><Relationship Id="rId46" Type="http://schemas.openxmlformats.org/officeDocument/2006/relationships/font" Target="fonts/Archivo-boldItalic.fntdata"/><Relationship Id="rId23" Type="http://schemas.openxmlformats.org/officeDocument/2006/relationships/slide" Target="slides/slide18.xml"/><Relationship Id="rId45" Type="http://schemas.openxmlformats.org/officeDocument/2006/relationships/font" Target="fonts/Archiv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font" Target="fonts/ArchivoBlack-regular.fntdata"/><Relationship Id="rId28" Type="http://schemas.openxmlformats.org/officeDocument/2006/relationships/font" Target="fonts/ArchivoNarrow-bold.fntdata"/><Relationship Id="rId27" Type="http://schemas.openxmlformats.org/officeDocument/2006/relationships/font" Target="fonts/ArchivoNarrow-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rchivoNarrow-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chivoNarrowSemiBold-regular.fntdata"/><Relationship Id="rId30" Type="http://schemas.openxmlformats.org/officeDocument/2006/relationships/font" Target="fonts/ArchivoNarrow-boldItalic.fntdata"/><Relationship Id="rId11" Type="http://schemas.openxmlformats.org/officeDocument/2006/relationships/slide" Target="slides/slide6.xml"/><Relationship Id="rId33" Type="http://schemas.openxmlformats.org/officeDocument/2006/relationships/font" Target="fonts/ArchivoNarrowSemiBold-italic.fntdata"/><Relationship Id="rId10" Type="http://schemas.openxmlformats.org/officeDocument/2006/relationships/slide" Target="slides/slide5.xml"/><Relationship Id="rId32" Type="http://schemas.openxmlformats.org/officeDocument/2006/relationships/font" Target="fonts/ArchivoNarrowSemiBold-bold.fntdata"/><Relationship Id="rId13" Type="http://schemas.openxmlformats.org/officeDocument/2006/relationships/slide" Target="slides/slide8.xml"/><Relationship Id="rId35" Type="http://schemas.openxmlformats.org/officeDocument/2006/relationships/font" Target="fonts/ArchivoMedium-regular.fntdata"/><Relationship Id="rId12" Type="http://schemas.openxmlformats.org/officeDocument/2006/relationships/slide" Target="slides/slide7.xml"/><Relationship Id="rId34" Type="http://schemas.openxmlformats.org/officeDocument/2006/relationships/font" Target="fonts/ArchivoNarrowSemiBold-boldItalic.fntdata"/><Relationship Id="rId15" Type="http://schemas.openxmlformats.org/officeDocument/2006/relationships/slide" Target="slides/slide10.xml"/><Relationship Id="rId37" Type="http://schemas.openxmlformats.org/officeDocument/2006/relationships/font" Target="fonts/ArchivoMedium-italic.fntdata"/><Relationship Id="rId14" Type="http://schemas.openxmlformats.org/officeDocument/2006/relationships/slide" Target="slides/slide9.xml"/><Relationship Id="rId36" Type="http://schemas.openxmlformats.org/officeDocument/2006/relationships/font" Target="fonts/ArchivoMedium-bold.fntdata"/><Relationship Id="rId17" Type="http://schemas.openxmlformats.org/officeDocument/2006/relationships/slide" Target="slides/slide12.xml"/><Relationship Id="rId39" Type="http://schemas.openxmlformats.org/officeDocument/2006/relationships/font" Target="fonts/ArchivoThin-regular.fntdata"/><Relationship Id="rId16" Type="http://schemas.openxmlformats.org/officeDocument/2006/relationships/slide" Target="slides/slide11.xml"/><Relationship Id="rId38" Type="http://schemas.openxmlformats.org/officeDocument/2006/relationships/font" Target="fonts/ArchivoMedium-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jp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4.jpg>
</file>

<file path=ppt/media/image5.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d48c520f13_0_8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89" name="Google Shape;189;g2d48c520f13_0_8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90" name="Google Shape;190;g2d48c520f13_0_88: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g2d48c520f13_0_88: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92" name="Google Shape;192;g2d48c520f13_0_88: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3" name="Google Shape;193;g2d48c520f13_0_88: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d3d4b8dc49_0_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1" name="Google Shape;211;g2d3d4b8dc49_0_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12" name="Google Shape;212;g2d3d4b8dc49_0_12: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g2d3d4b8dc49_0_1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14" name="Google Shape;214;g2d3d4b8dc49_0_1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5" name="Google Shape;215;g2d3d4b8dc49_0_1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d49d33a93e_0_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7" name="Google Shape;227;g2d49d33a93e_0_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28" name="Google Shape;228;g2d49d33a93e_0_0: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g2d49d33a93e_0_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30" name="Google Shape;230;g2d49d33a93e_0_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1" name="Google Shape;231;g2d49d33a93e_0_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d49d33a93e_0_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4" name="Google Shape;244;g2d49d33a93e_0_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45" name="Google Shape;245;g2d49d33a93e_0_1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6" name="Google Shape;246;g2d49d33a93e_0_1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47" name="Google Shape;247;g2d49d33a93e_0_1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8" name="Google Shape;248;g2d49d33a93e_0_1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d49d33a93e_0_3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5" name="Google Shape;265;g2d49d33a93e_0_3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66" name="Google Shape;266;g2d49d33a93e_0_30: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g2d49d33a93e_0_3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68" name="Google Shape;268;g2d49d33a93e_0_3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9" name="Google Shape;269;g2d49d33a93e_0_3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d49d33a93e_0_4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1" name="Google Shape;281;g2d49d33a93e_0_4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82" name="Google Shape;282;g2d49d33a93e_0_4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g2d49d33a93e_0_4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84" name="Google Shape;284;g2d49d33a93e_0_4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5" name="Google Shape;285;g2d49d33a93e_0_4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d49d33a93e_0_6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7" name="Google Shape;297;g2d49d33a93e_0_6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98" name="Google Shape;298;g2d49d33a93e_0_60: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g2d49d33a93e_0_6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300" name="Google Shape;300;g2d49d33a93e_0_6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1" name="Google Shape;301;g2d49d33a93e_0_6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d4ce30e716_0_13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4" name="Google Shape;314;g2d4ce30e716_0_13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15" name="Google Shape;315;g2d4ce30e716_0_138: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g2d4ce30e716_0_138: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317" name="Google Shape;317;g2d4ce30e716_0_138: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8" name="Google Shape;318;g2d4ce30e716_0_138: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d4760477cf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2d4760477cf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Hoja genérica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d4760477cf_0_15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38" name="Google Shape;338;g2d4760477cf_0_15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39" name="Google Shape;339;g2d4760477cf_0_159: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g2d4760477cf_0_15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Este formato es para presentar los ejercicios de TODAS LAS CLASES</a:t>
            </a:r>
            <a:endParaRPr/>
          </a:p>
        </p:txBody>
      </p:sp>
      <p:sp>
        <p:nvSpPr>
          <p:cNvPr id="341" name="Google Shape;341;g2d4760477cf_0_15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42" name="Google Shape;342;g2d4760477cf_0_15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f22587397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g2f22587397b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Hoja genérica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d4ce30e716_0_4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64" name="Google Shape;364;g2d4ce30e716_0_4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65" name="Google Shape;365;g2d4ce30e716_0_47: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6" name="Google Shape;366;g2d4ce30e716_0_47: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Este formato es para presentar los ejercicios de TODAS LAS CLASES</a:t>
            </a:r>
            <a:endParaRPr/>
          </a:p>
        </p:txBody>
      </p:sp>
      <p:sp>
        <p:nvSpPr>
          <p:cNvPr id="367" name="Google Shape;367;g2d4ce30e716_0_47: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68" name="Google Shape;368;g2d4ce30e716_0_47: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d4ce30e716_0_7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90" name="Google Shape;390;g2d4ce30e716_0_7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91" name="Google Shape;391;g2d4ce30e716_0_7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g2d4ce30e716_0_7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Este formato es para presentar los ejercicios de TODAS LAS CLASES</a:t>
            </a:r>
            <a:endParaRPr/>
          </a:p>
        </p:txBody>
      </p:sp>
      <p:sp>
        <p:nvSpPr>
          <p:cNvPr id="393" name="Google Shape;393;g2d4ce30e716_0_7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94" name="Google Shape;394;g2d4ce30e716_0_7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f22587397b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g2f22587397b_2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243cb1ca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2243cb1caa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Deberá estar ubicada las 2 primeras clases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d48c520f13_0_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94" name="Google Shape;94;g2d48c520f13_0_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95" name="Google Shape;95;g2d48c520f13_0_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g2d48c520f13_0_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Hoja genérica</a:t>
            </a:r>
            <a:endParaRPr/>
          </a:p>
        </p:txBody>
      </p:sp>
      <p:sp>
        <p:nvSpPr>
          <p:cNvPr id="97" name="Google Shape;97;g2d48c520f13_0_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98" name="Google Shape;98;g2d48c520f13_0_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0210dc0ce7_1_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08" name="Google Shape;108;g30210dc0ce7_1_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09" name="Google Shape;109;g30210dc0ce7_1_1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g30210dc0ce7_1_1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11" name="Google Shape;111;g30210dc0ce7_1_1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2" name="Google Shape;112;g30210dc0ce7_1_1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20776cbd67_0_2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5" name="Google Shape;125;g220776cbd67_0_2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26" name="Google Shape;126;g220776cbd67_0_29: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220776cbd67_0_2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28" name="Google Shape;128;g220776cbd67_0_2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9" name="Google Shape;129;g220776cbd67_0_2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d48c520f13_0_6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7" name="Google Shape;147;g2d48c520f13_0_6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48" name="Google Shape;148;g2d48c520f13_0_6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g2d48c520f13_0_6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50" name="Google Shape;150;g2d48c520f13_0_6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1" name="Google Shape;151;g2d48c520f13_0_6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d4ce30e716_0_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68" name="Google Shape;168;g2d4ce30e716_0_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69" name="Google Shape;169;g2d4ce30e716_0_14: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g2d4ce30e716_0_1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71" name="Google Shape;171;g2d4ce30e716_0_1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2" name="Google Shape;172;g2d4ce30e716_0_1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
        <p:nvSpPr>
          <p:cNvPr id="18" name="Google Shape;1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1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1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1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jp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jp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jp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jp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jp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
          <p:cNvSpPr txBox="1"/>
          <p:nvPr/>
        </p:nvSpPr>
        <p:spPr>
          <a:xfrm>
            <a:off x="803875" y="1795575"/>
            <a:ext cx="7092600" cy="115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7000"/>
              <a:buFont typeface="Arial"/>
              <a:buNone/>
            </a:pPr>
            <a:r>
              <a:rPr b="1" i="0" lang="es" sz="4800" u="none" cap="none" strike="noStrike">
                <a:solidFill>
                  <a:schemeClr val="lt1"/>
                </a:solidFill>
                <a:latin typeface="Archivo"/>
                <a:ea typeface="Archivo"/>
                <a:cs typeface="Archivo"/>
                <a:sym typeface="Archivo"/>
              </a:rPr>
              <a:t>Iniciación con Python</a:t>
            </a:r>
            <a:endParaRPr b="1" i="0" sz="4800" u="none" cap="none" strike="noStrike">
              <a:solidFill>
                <a:schemeClr val="lt1"/>
              </a:solidFill>
              <a:latin typeface="Archivo"/>
              <a:ea typeface="Archivo"/>
              <a:cs typeface="Archivo"/>
              <a:sym typeface="Archivo"/>
            </a:endParaRPr>
          </a:p>
          <a:p>
            <a:pPr indent="0" lvl="0" marL="0" marR="0" rtl="0" algn="ctr">
              <a:lnSpc>
                <a:spcPct val="100000"/>
              </a:lnSpc>
              <a:spcBef>
                <a:spcPts val="0"/>
              </a:spcBef>
              <a:spcAft>
                <a:spcPts val="0"/>
              </a:spcAft>
              <a:buClr>
                <a:srgbClr val="000000"/>
              </a:buClr>
              <a:buSzPts val="7000"/>
              <a:buFont typeface="Arial"/>
              <a:buNone/>
            </a:pPr>
            <a:r>
              <a:t/>
            </a:r>
            <a:endParaRPr b="1" i="0" sz="7000" u="none" cap="none" strike="noStrike">
              <a:solidFill>
                <a:schemeClr val="lt1"/>
              </a:solidFill>
              <a:latin typeface="Archivo"/>
              <a:ea typeface="Archivo"/>
              <a:cs typeface="Archivo"/>
              <a:sym typeface="Archivo"/>
            </a:endParaRPr>
          </a:p>
        </p:txBody>
      </p:sp>
      <p:sp>
        <p:nvSpPr>
          <p:cNvPr id="55" name="Google Shape;55;p1"/>
          <p:cNvSpPr txBox="1"/>
          <p:nvPr/>
        </p:nvSpPr>
        <p:spPr>
          <a:xfrm>
            <a:off x="2434650" y="3118275"/>
            <a:ext cx="4274700" cy="43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chemeClr val="lt1"/>
                </a:solidFill>
                <a:latin typeface="Archivo Medium"/>
                <a:ea typeface="Archivo Medium"/>
                <a:cs typeface="Archivo Medium"/>
                <a:sym typeface="Archivo Medium"/>
              </a:rPr>
              <a:t>Clase 13 - “</a:t>
            </a:r>
            <a:r>
              <a:rPr lang="es" sz="1800">
                <a:solidFill>
                  <a:schemeClr val="lt1"/>
                </a:solidFill>
                <a:latin typeface="Archivo Medium"/>
                <a:ea typeface="Archivo Medium"/>
                <a:cs typeface="Archivo Medium"/>
                <a:sym typeface="Archivo Medium"/>
              </a:rPr>
              <a:t>Bases de datos</a:t>
            </a:r>
            <a:r>
              <a:rPr b="0" i="0" lang="es" sz="1800" u="none" cap="none" strike="noStrike">
                <a:solidFill>
                  <a:schemeClr val="lt1"/>
                </a:solidFill>
                <a:latin typeface="Archivo Medium"/>
                <a:ea typeface="Archivo Medium"/>
                <a:cs typeface="Archivo Medium"/>
                <a:sym typeface="Archivo Medium"/>
              </a:rPr>
              <a:t>”</a:t>
            </a:r>
            <a:endParaRPr b="0" i="0" sz="1800" u="none" cap="none" strike="noStrike">
              <a:solidFill>
                <a:schemeClr val="lt1"/>
              </a:solidFill>
              <a:latin typeface="Archivo Medium"/>
              <a:ea typeface="Archivo Medium"/>
              <a:cs typeface="Archivo Medium"/>
              <a:sym typeface="Archivo Medium"/>
            </a:endParaRPr>
          </a:p>
        </p:txBody>
      </p:sp>
      <p:sp>
        <p:nvSpPr>
          <p:cNvPr id="56" name="Google Shape;56;p1"/>
          <p:cNvSpPr txBox="1"/>
          <p:nvPr/>
        </p:nvSpPr>
        <p:spPr>
          <a:xfrm>
            <a:off x="10454750" y="1472825"/>
            <a:ext cx="4913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d48c520f13_0_8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96" name="Google Shape;196;g2d48c520f13_0_88"/>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97" name="Google Shape;197;g2d48c520f13_0_88"/>
          <p:cNvGrpSpPr/>
          <p:nvPr/>
        </p:nvGrpSpPr>
        <p:grpSpPr>
          <a:xfrm>
            <a:off x="555362" y="631437"/>
            <a:ext cx="700421" cy="692039"/>
            <a:chOff x="0" y="0"/>
            <a:chExt cx="1867789" cy="1845437"/>
          </a:xfrm>
        </p:grpSpPr>
        <p:sp>
          <p:nvSpPr>
            <p:cNvPr id="198" name="Google Shape;198;g2d48c520f13_0_88"/>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99" name="Google Shape;199;g2d48c520f13_0_88"/>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0" name="Google Shape;200;g2d48c520f13_0_88"/>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Importación parcial</a:t>
            </a:r>
            <a:endParaRPr b="0" i="0" sz="3100" u="none" cap="none" strike="noStrike">
              <a:solidFill>
                <a:srgbClr val="000000"/>
              </a:solidFill>
              <a:latin typeface="Archivo Black"/>
              <a:ea typeface="Archivo Black"/>
              <a:cs typeface="Archivo Black"/>
              <a:sym typeface="Archivo Black"/>
            </a:endParaRPr>
          </a:p>
        </p:txBody>
      </p:sp>
      <p:sp>
        <p:nvSpPr>
          <p:cNvPr id="201" name="Google Shape;201;g2d48c520f13_0_88"/>
          <p:cNvSpPr txBox="1"/>
          <p:nvPr/>
        </p:nvSpPr>
        <p:spPr>
          <a:xfrm>
            <a:off x="555350" y="1594175"/>
            <a:ext cx="8038800" cy="4740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a:latin typeface="Archivo Narrow"/>
                <a:ea typeface="Archivo Narrow"/>
                <a:cs typeface="Archivo Narrow"/>
                <a:sym typeface="Archivo Narrow"/>
              </a:rPr>
              <a:t>A veces no necesitamos todo el módulo, sino sólo una función específica. En esos casos podemos importar sólo lo que nos interesa:</a:t>
            </a:r>
            <a:endParaRPr b="0" i="0" sz="1400" u="none" cap="none" strike="noStrike">
              <a:solidFill>
                <a:srgbClr val="000000"/>
              </a:solidFill>
              <a:latin typeface="Archivo Narrow"/>
              <a:ea typeface="Archivo Narrow"/>
              <a:cs typeface="Archivo Narrow"/>
              <a:sym typeface="Archivo Narrow"/>
            </a:endParaRPr>
          </a:p>
        </p:txBody>
      </p:sp>
      <p:pic>
        <p:nvPicPr>
          <p:cNvPr id="202" name="Google Shape;202;g2d48c520f13_0_88"/>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203" name="Google Shape;203;g2d48c520f13_0_88"/>
          <p:cNvSpPr txBox="1"/>
          <p:nvPr/>
        </p:nvSpPr>
        <p:spPr>
          <a:xfrm>
            <a:off x="1542300" y="2791950"/>
            <a:ext cx="6059400" cy="8595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from</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math</a:t>
            </a:r>
            <a:r>
              <a:rPr lang="es" sz="1050">
                <a:solidFill>
                  <a:srgbClr val="ADBAC7"/>
                </a:solidFill>
                <a:latin typeface="Courier New"/>
                <a:ea typeface="Courier New"/>
                <a:cs typeface="Courier New"/>
                <a:sym typeface="Courier New"/>
              </a:rPr>
              <a:t> </a:t>
            </a:r>
            <a:r>
              <a:rPr lang="es" sz="1050">
                <a:solidFill>
                  <a:srgbClr val="F47067"/>
                </a:solidFill>
                <a:latin typeface="Courier New"/>
                <a:ea typeface="Courier New"/>
                <a:cs typeface="Courier New"/>
                <a:sym typeface="Courier New"/>
              </a:rPr>
              <a:t>import</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sqrt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raiz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sqrt</a:t>
            </a:r>
            <a:r>
              <a:rPr lang="es" sz="1050">
                <a:solidFill>
                  <a:srgbClr val="ADBAC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25</a:t>
            </a:r>
            <a:r>
              <a:rPr lang="es" sz="1050">
                <a:solidFill>
                  <a:srgbClr val="ADBAC7"/>
                </a:solidFill>
                <a:latin typeface="Courier New"/>
                <a:ea typeface="Courier New"/>
                <a:cs typeface="Courier New"/>
                <a:sym typeface="Courier New"/>
              </a:rPr>
              <a:t>) </a:t>
            </a:r>
            <a:r>
              <a:rPr lang="es" sz="1050">
                <a:solidFill>
                  <a:srgbClr val="768390"/>
                </a:solidFill>
                <a:latin typeface="Courier New"/>
                <a:ea typeface="Courier New"/>
                <a:cs typeface="Courier New"/>
                <a:sym typeface="Courier New"/>
              </a:rPr>
              <a:t># Ahora podemos usar sqrt directamente sin escribir math.</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"La raíz cuadrada de 25 es:"</a:t>
            </a:r>
            <a:r>
              <a:rPr lang="es" sz="1050">
                <a:solidFill>
                  <a:srgbClr val="ADBAC7"/>
                </a:solidFill>
                <a:latin typeface="Courier New"/>
                <a:ea typeface="Courier New"/>
                <a:cs typeface="Courier New"/>
                <a:sym typeface="Courier New"/>
              </a:rPr>
              <a:t>, raiz)</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p:txBody>
      </p:sp>
      <p:grpSp>
        <p:nvGrpSpPr>
          <p:cNvPr id="204" name="Google Shape;204;g2d48c520f13_0_88"/>
          <p:cNvGrpSpPr/>
          <p:nvPr/>
        </p:nvGrpSpPr>
        <p:grpSpPr>
          <a:xfrm>
            <a:off x="555351" y="2238675"/>
            <a:ext cx="1537553" cy="382775"/>
            <a:chOff x="0" y="-9525"/>
            <a:chExt cx="1657918" cy="201641"/>
          </a:xfrm>
        </p:grpSpPr>
        <p:sp>
          <p:nvSpPr>
            <p:cNvPr id="205" name="Google Shape;205;g2d48c520f13_0_88"/>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40"/>
              </a:srgbClr>
            </a:solidFill>
            <a:ln>
              <a:noFill/>
            </a:ln>
          </p:spPr>
        </p:sp>
        <p:sp>
          <p:nvSpPr>
            <p:cNvPr id="206" name="Google Shape;206;g2d48c520f13_0_88"/>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207" name="Google Shape;207;g2d48c520f13_0_88"/>
          <p:cNvSpPr txBox="1"/>
          <p:nvPr/>
        </p:nvSpPr>
        <p:spPr>
          <a:xfrm>
            <a:off x="796301" y="2268525"/>
            <a:ext cx="11619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208" name="Google Shape;208;g2d48c520f13_0_88"/>
          <p:cNvSpPr txBox="1"/>
          <p:nvPr/>
        </p:nvSpPr>
        <p:spPr>
          <a:xfrm>
            <a:off x="636150" y="3794550"/>
            <a:ext cx="8038800" cy="2154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La  próxima clase aprenderemos a usar un módulo que nos permitirá interactuar con bases de datos.</a:t>
            </a:r>
            <a:endParaRPr>
              <a:latin typeface="Archivo Narrow"/>
              <a:ea typeface="Archivo Narrow"/>
              <a:cs typeface="Archivo Narrow"/>
              <a:sym typeface="Archivo Narro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2d3d4b8dc49_0_12"/>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18" name="Google Shape;218;g2d3d4b8dc49_0_12"/>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19" name="Google Shape;219;g2d3d4b8dc49_0_12"/>
          <p:cNvGrpSpPr/>
          <p:nvPr/>
        </p:nvGrpSpPr>
        <p:grpSpPr>
          <a:xfrm>
            <a:off x="555362" y="631437"/>
            <a:ext cx="700421" cy="692039"/>
            <a:chOff x="0" y="0"/>
            <a:chExt cx="1867789" cy="1845437"/>
          </a:xfrm>
        </p:grpSpPr>
        <p:sp>
          <p:nvSpPr>
            <p:cNvPr id="220" name="Google Shape;220;g2d3d4b8dc49_0_12"/>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21" name="Google Shape;221;g2d3d4b8dc49_0_12"/>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2" name="Google Shape;222;g2d3d4b8dc49_0_12"/>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Base de datos</a:t>
            </a:r>
            <a:endParaRPr b="0" i="0" sz="3100" u="none" cap="none" strike="noStrike">
              <a:solidFill>
                <a:srgbClr val="000000"/>
              </a:solidFill>
              <a:latin typeface="Archivo Black"/>
              <a:ea typeface="Archivo Black"/>
              <a:cs typeface="Archivo Black"/>
              <a:sym typeface="Archivo Black"/>
            </a:endParaRPr>
          </a:p>
        </p:txBody>
      </p:sp>
      <p:sp>
        <p:nvSpPr>
          <p:cNvPr id="223" name="Google Shape;223;g2d3d4b8dc49_0_12"/>
          <p:cNvSpPr txBox="1"/>
          <p:nvPr/>
        </p:nvSpPr>
        <p:spPr>
          <a:xfrm>
            <a:off x="555350" y="1807850"/>
            <a:ext cx="8104500" cy="2284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a:latin typeface="Archivo Narrow"/>
                <a:ea typeface="Archivo Narrow"/>
                <a:cs typeface="Archivo Narrow"/>
                <a:sym typeface="Archivo Narrow"/>
              </a:rPr>
              <a:t>Una base de datos es un sistema que nos permite almacenar y organizar información de manera estructurada. Entre muchas otras, posee estas ventajas:</a:t>
            </a:r>
            <a:endParaRPr>
              <a:latin typeface="Archivo Narrow"/>
              <a:ea typeface="Archivo Narrow"/>
              <a:cs typeface="Archivo Narrow"/>
              <a:sym typeface="Archivo Narrow"/>
            </a:endParaRPr>
          </a:p>
          <a:p>
            <a:pPr indent="0" lvl="0" marL="0" marR="0" rtl="0" algn="l">
              <a:lnSpc>
                <a:spcPct val="120008"/>
              </a:lnSpc>
              <a:spcBef>
                <a:spcPts val="0"/>
              </a:spcBef>
              <a:spcAft>
                <a:spcPts val="0"/>
              </a:spcAft>
              <a:buClr>
                <a:srgbClr val="000000"/>
              </a:buClr>
              <a:buSzPts val="1400"/>
              <a:buFont typeface="Arial"/>
              <a:buNone/>
            </a:pPr>
            <a:r>
              <a:t/>
            </a:r>
            <a:endParaRPr>
              <a:latin typeface="Archivo Narrow"/>
              <a:ea typeface="Archivo Narrow"/>
              <a:cs typeface="Archivo Narrow"/>
              <a:sym typeface="Archivo Narrow"/>
            </a:endParaRPr>
          </a:p>
          <a:p>
            <a:pPr indent="-317500" lvl="0" marL="457200" marR="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Permite almacenar información de forma permanente.</a:t>
            </a:r>
            <a:endParaRPr>
              <a:latin typeface="Archivo Narrow"/>
              <a:ea typeface="Archivo Narrow"/>
              <a:cs typeface="Archivo Narrow"/>
              <a:sym typeface="Archivo Narrow"/>
            </a:endParaRPr>
          </a:p>
          <a:p>
            <a:pPr indent="-317500" lvl="0" marL="457200" marR="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Proporciona mecanismos para realizar búsquedas, actualizaciones y borrado de datos.</a:t>
            </a:r>
            <a:endParaRPr>
              <a:latin typeface="Archivo Narrow"/>
              <a:ea typeface="Archivo Narrow"/>
              <a:cs typeface="Archivo Narrow"/>
              <a:sym typeface="Archivo Narrow"/>
            </a:endParaRPr>
          </a:p>
          <a:p>
            <a:pPr indent="-317500" lvl="0" marL="457200" marR="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Organiza la información en tablas, con campos y registros.</a:t>
            </a:r>
            <a:endParaRPr>
              <a:latin typeface="Archivo Narrow"/>
              <a:ea typeface="Archivo Narrow"/>
              <a:cs typeface="Archivo Narrow"/>
              <a:sym typeface="Archivo Narrow"/>
            </a:endParaRPr>
          </a:p>
          <a:p>
            <a:pPr indent="-317500" lvl="0" marL="457200" marR="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Puede utilizar campos clave para facilitar las búsquedas.</a:t>
            </a:r>
            <a:endParaRPr>
              <a:latin typeface="Archivo Narrow"/>
              <a:ea typeface="Archivo Narrow"/>
              <a:cs typeface="Archivo Narrow"/>
              <a:sym typeface="Archivo Narrow"/>
            </a:endParaRPr>
          </a:p>
          <a:p>
            <a:pPr indent="0" lvl="0" marL="0" marR="0" rtl="0" algn="l">
              <a:lnSpc>
                <a:spcPct val="120008"/>
              </a:lnSpc>
              <a:spcBef>
                <a:spcPts val="0"/>
              </a:spcBef>
              <a:spcAft>
                <a:spcPts val="0"/>
              </a:spcAft>
              <a:buClr>
                <a:srgbClr val="000000"/>
              </a:buClr>
              <a:buSzPts val="1400"/>
              <a:buFont typeface="Arial"/>
              <a:buNone/>
            </a:pPr>
            <a:r>
              <a:t/>
            </a:r>
            <a:endParaRPr>
              <a:latin typeface="Archivo Narrow"/>
              <a:ea typeface="Archivo Narrow"/>
              <a:cs typeface="Archivo Narrow"/>
              <a:sym typeface="Archivo Narrow"/>
            </a:endParaRPr>
          </a:p>
          <a:p>
            <a:pPr indent="0" lvl="0" marL="0" marR="0" rtl="0" algn="l">
              <a:lnSpc>
                <a:spcPct val="120008"/>
              </a:lnSpc>
              <a:spcBef>
                <a:spcPts val="0"/>
              </a:spcBef>
              <a:spcAft>
                <a:spcPts val="0"/>
              </a:spcAft>
              <a:buClr>
                <a:srgbClr val="000000"/>
              </a:buClr>
              <a:buSzPts val="1400"/>
              <a:buFont typeface="Arial"/>
              <a:buNone/>
            </a:pPr>
            <a:r>
              <a:t/>
            </a:r>
            <a:endParaRPr>
              <a:latin typeface="Archivo Narrow"/>
              <a:ea typeface="Archivo Narrow"/>
              <a:cs typeface="Archivo Narrow"/>
              <a:sym typeface="Archivo Narrow"/>
            </a:endParaRPr>
          </a:p>
        </p:txBody>
      </p:sp>
      <p:pic>
        <p:nvPicPr>
          <p:cNvPr id="224" name="Google Shape;224;g2d3d4b8dc49_0_12"/>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d49d33a93e_0_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34" name="Google Shape;234;g2d49d33a93e_0_0"/>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35" name="Google Shape;235;g2d49d33a93e_0_0"/>
          <p:cNvGrpSpPr/>
          <p:nvPr/>
        </p:nvGrpSpPr>
        <p:grpSpPr>
          <a:xfrm>
            <a:off x="555362" y="631437"/>
            <a:ext cx="700421" cy="692039"/>
            <a:chOff x="0" y="0"/>
            <a:chExt cx="1867789" cy="1845437"/>
          </a:xfrm>
        </p:grpSpPr>
        <p:sp>
          <p:nvSpPr>
            <p:cNvPr id="236" name="Google Shape;236;g2d49d33a93e_0_0"/>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37" name="Google Shape;237;g2d49d33a93e_0_0"/>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8" name="Google Shape;238;g2d49d33a93e_0_0"/>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Tablas</a:t>
            </a:r>
            <a:endParaRPr b="0" i="0" sz="3100" u="none" cap="none" strike="noStrike">
              <a:solidFill>
                <a:srgbClr val="000000"/>
              </a:solidFill>
              <a:latin typeface="Archivo Black"/>
              <a:ea typeface="Archivo Black"/>
              <a:cs typeface="Archivo Black"/>
              <a:sym typeface="Archivo Black"/>
            </a:endParaRPr>
          </a:p>
        </p:txBody>
      </p:sp>
      <p:sp>
        <p:nvSpPr>
          <p:cNvPr id="239" name="Google Shape;239;g2d49d33a93e_0_0"/>
          <p:cNvSpPr txBox="1"/>
          <p:nvPr/>
        </p:nvSpPr>
        <p:spPr>
          <a:xfrm>
            <a:off x="555350" y="1807850"/>
            <a:ext cx="8104500" cy="7326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En una base de datos, los datos se organizan en </a:t>
            </a:r>
            <a:r>
              <a:rPr b="1" lang="es">
                <a:latin typeface="Archivo Narrow"/>
                <a:ea typeface="Archivo Narrow"/>
                <a:cs typeface="Archivo Narrow"/>
                <a:sym typeface="Archivo Narrow"/>
              </a:rPr>
              <a:t>tablas</a:t>
            </a:r>
            <a:r>
              <a:rPr lang="es">
                <a:latin typeface="Archivo Narrow"/>
                <a:ea typeface="Archivo Narrow"/>
                <a:cs typeface="Archivo Narrow"/>
                <a:sym typeface="Archivo Narrow"/>
              </a:rPr>
              <a:t>. Podemos pensarlas como una hoja de cálculo, donde cada fila representa un </a:t>
            </a:r>
            <a:r>
              <a:rPr b="1" lang="es">
                <a:latin typeface="Archivo Narrow"/>
                <a:ea typeface="Archivo Narrow"/>
                <a:cs typeface="Archivo Narrow"/>
                <a:sym typeface="Archivo Narrow"/>
              </a:rPr>
              <a:t>registro</a:t>
            </a:r>
            <a:r>
              <a:rPr lang="es">
                <a:latin typeface="Archivo Narrow"/>
                <a:ea typeface="Archivo Narrow"/>
                <a:cs typeface="Archivo Narrow"/>
                <a:sym typeface="Archivo Narrow"/>
              </a:rPr>
              <a:t> (como un </a:t>
            </a:r>
            <a:r>
              <a:rPr i="1" lang="es">
                <a:latin typeface="Archivo Narrow"/>
                <a:ea typeface="Archivo Narrow"/>
                <a:cs typeface="Archivo Narrow"/>
                <a:sym typeface="Archivo Narrow"/>
              </a:rPr>
              <a:t>producto</a:t>
            </a:r>
            <a:r>
              <a:rPr lang="es">
                <a:latin typeface="Archivo Narrow"/>
                <a:ea typeface="Archivo Narrow"/>
                <a:cs typeface="Archivo Narrow"/>
                <a:sym typeface="Archivo Narrow"/>
              </a:rPr>
              <a:t> del inventario) y cada columna representa un </a:t>
            </a:r>
            <a:r>
              <a:rPr b="1" lang="es">
                <a:latin typeface="Archivo Narrow"/>
                <a:ea typeface="Archivo Narrow"/>
                <a:cs typeface="Archivo Narrow"/>
                <a:sym typeface="Archivo Narrow"/>
              </a:rPr>
              <a:t>campo</a:t>
            </a:r>
            <a:r>
              <a:rPr lang="es">
                <a:latin typeface="Archivo Narrow"/>
                <a:ea typeface="Archivo Narrow"/>
                <a:cs typeface="Archivo Narrow"/>
                <a:sym typeface="Archivo Narrow"/>
              </a:rPr>
              <a:t> (por ejemplo, el </a:t>
            </a:r>
            <a:r>
              <a:rPr i="1" lang="es">
                <a:latin typeface="Archivo Narrow"/>
                <a:ea typeface="Archivo Narrow"/>
                <a:cs typeface="Archivo Narrow"/>
                <a:sym typeface="Archivo Narrow"/>
              </a:rPr>
              <a:t>nombre del producto</a:t>
            </a:r>
            <a:r>
              <a:rPr lang="es">
                <a:latin typeface="Archivo Narrow"/>
                <a:ea typeface="Archivo Narrow"/>
                <a:cs typeface="Archivo Narrow"/>
                <a:sym typeface="Archivo Narrow"/>
              </a:rPr>
              <a:t>, el </a:t>
            </a:r>
            <a:r>
              <a:rPr i="1" lang="es">
                <a:latin typeface="Archivo Narrow"/>
                <a:ea typeface="Archivo Narrow"/>
                <a:cs typeface="Archivo Narrow"/>
                <a:sym typeface="Archivo Narrow"/>
              </a:rPr>
              <a:t>precio</a:t>
            </a:r>
            <a:r>
              <a:rPr lang="es">
                <a:latin typeface="Archivo Narrow"/>
                <a:ea typeface="Archivo Narrow"/>
                <a:cs typeface="Archivo Narrow"/>
                <a:sym typeface="Archivo Narrow"/>
              </a:rPr>
              <a:t>, o la </a:t>
            </a:r>
            <a:r>
              <a:rPr i="1" lang="es">
                <a:latin typeface="Archivo Narrow"/>
                <a:ea typeface="Archivo Narrow"/>
                <a:cs typeface="Archivo Narrow"/>
                <a:sym typeface="Archivo Narrow"/>
              </a:rPr>
              <a:t>cantidad</a:t>
            </a:r>
            <a:r>
              <a:rPr lang="es">
                <a:latin typeface="Archivo Narrow"/>
                <a:ea typeface="Archivo Narrow"/>
                <a:cs typeface="Archivo Narrow"/>
                <a:sym typeface="Archivo Narrow"/>
              </a:rPr>
              <a:t> disponible). Esta estructura facilita la búsqueda, el filtrado y la modificación de datos.</a:t>
            </a:r>
            <a:endParaRPr b="0" i="0" sz="1400" u="none" cap="none" strike="noStrike">
              <a:solidFill>
                <a:srgbClr val="000000"/>
              </a:solidFill>
              <a:latin typeface="Archivo Narrow"/>
              <a:ea typeface="Archivo Narrow"/>
              <a:cs typeface="Archivo Narrow"/>
              <a:sym typeface="Archivo Narrow"/>
            </a:endParaRPr>
          </a:p>
        </p:txBody>
      </p:sp>
      <p:pic>
        <p:nvPicPr>
          <p:cNvPr id="240" name="Google Shape;240;g2d49d33a93e_0_0"/>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pic>
        <p:nvPicPr>
          <p:cNvPr id="241" name="Google Shape;241;g2d49d33a93e_0_0"/>
          <p:cNvPicPr preferRelativeResize="0"/>
          <p:nvPr/>
        </p:nvPicPr>
        <p:blipFill>
          <a:blip r:embed="rId5">
            <a:alphaModFix/>
          </a:blip>
          <a:stretch>
            <a:fillRect/>
          </a:stretch>
        </p:blipFill>
        <p:spPr>
          <a:xfrm>
            <a:off x="1538275" y="2682475"/>
            <a:ext cx="6138650" cy="1498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2d49d33a93e_0_1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51" name="Google Shape;251;g2d49d33a93e_0_1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52" name="Google Shape;252;g2d49d33a93e_0_15"/>
          <p:cNvGrpSpPr/>
          <p:nvPr/>
        </p:nvGrpSpPr>
        <p:grpSpPr>
          <a:xfrm>
            <a:off x="555362" y="631437"/>
            <a:ext cx="700421" cy="692039"/>
            <a:chOff x="0" y="0"/>
            <a:chExt cx="1867789" cy="1845437"/>
          </a:xfrm>
        </p:grpSpPr>
        <p:sp>
          <p:nvSpPr>
            <p:cNvPr id="253" name="Google Shape;253;g2d49d33a93e_0_1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54" name="Google Shape;254;g2d49d33a93e_0_1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5" name="Google Shape;255;g2d49d33a93e_0_15"/>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Campos y registros</a:t>
            </a:r>
            <a:endParaRPr b="0" i="0" sz="3100" u="none" cap="none" strike="noStrike">
              <a:solidFill>
                <a:srgbClr val="000000"/>
              </a:solidFill>
              <a:latin typeface="Archivo Black"/>
              <a:ea typeface="Archivo Black"/>
              <a:cs typeface="Archivo Black"/>
              <a:sym typeface="Archivo Black"/>
            </a:endParaRPr>
          </a:p>
        </p:txBody>
      </p:sp>
      <p:sp>
        <p:nvSpPr>
          <p:cNvPr id="256" name="Google Shape;256;g2d49d33a93e_0_15"/>
          <p:cNvSpPr txBox="1"/>
          <p:nvPr/>
        </p:nvSpPr>
        <p:spPr>
          <a:xfrm>
            <a:off x="555350" y="1557763"/>
            <a:ext cx="8104500" cy="7326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En una base de datos, un </a:t>
            </a:r>
            <a:r>
              <a:rPr b="1" lang="es">
                <a:latin typeface="Archivo Narrow"/>
                <a:ea typeface="Archivo Narrow"/>
                <a:cs typeface="Archivo Narrow"/>
                <a:sym typeface="Archivo Narrow"/>
              </a:rPr>
              <a:t>campo</a:t>
            </a:r>
            <a:r>
              <a:rPr lang="es">
                <a:latin typeface="Archivo Narrow"/>
                <a:ea typeface="Archivo Narrow"/>
                <a:cs typeface="Archivo Narrow"/>
                <a:sym typeface="Archivo Narrow"/>
              </a:rPr>
              <a:t> es una columna dentro de una tabla que almacena un tipo específico de información sobre los registros que están en esa tabla. Por ejemplo, si pensamos en una tabla de productos, </a:t>
            </a:r>
            <a:r>
              <a:rPr b="1" lang="es">
                <a:latin typeface="Archivo Narrow"/>
                <a:ea typeface="Archivo Narrow"/>
                <a:cs typeface="Archivo Narrow"/>
                <a:sym typeface="Archivo Narrow"/>
              </a:rPr>
              <a:t>cada producto sería un registro</a:t>
            </a:r>
            <a:r>
              <a:rPr lang="es">
                <a:latin typeface="Archivo Narrow"/>
                <a:ea typeface="Archivo Narrow"/>
                <a:cs typeface="Archivo Narrow"/>
                <a:sym typeface="Archivo Narrow"/>
              </a:rPr>
              <a:t>, y </a:t>
            </a:r>
            <a:r>
              <a:rPr b="1" lang="es">
                <a:latin typeface="Archivo Narrow"/>
                <a:ea typeface="Archivo Narrow"/>
                <a:cs typeface="Archivo Narrow"/>
                <a:sym typeface="Archivo Narrow"/>
              </a:rPr>
              <a:t>cada campo almacenaría una característica específica de ese producto</a:t>
            </a:r>
            <a:r>
              <a:rPr lang="es">
                <a:latin typeface="Archivo Narrow"/>
                <a:ea typeface="Archivo Narrow"/>
                <a:cs typeface="Archivo Narrow"/>
                <a:sym typeface="Archivo Narrow"/>
              </a:rPr>
              <a:t>, como su nombre, cantidad o precio.</a:t>
            </a:r>
            <a:endParaRPr>
              <a:latin typeface="Archivo Narrow"/>
              <a:ea typeface="Archivo Narrow"/>
              <a:cs typeface="Archivo Narrow"/>
              <a:sym typeface="Archivo Narrow"/>
            </a:endParaRPr>
          </a:p>
        </p:txBody>
      </p:sp>
      <p:pic>
        <p:nvPicPr>
          <p:cNvPr id="257" name="Google Shape;257;g2d49d33a93e_0_15"/>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pic>
        <p:nvPicPr>
          <p:cNvPr id="258" name="Google Shape;258;g2d49d33a93e_0_15"/>
          <p:cNvPicPr preferRelativeResize="0"/>
          <p:nvPr/>
        </p:nvPicPr>
        <p:blipFill>
          <a:blip r:embed="rId5">
            <a:alphaModFix/>
          </a:blip>
          <a:stretch>
            <a:fillRect/>
          </a:stretch>
        </p:blipFill>
        <p:spPr>
          <a:xfrm>
            <a:off x="1856425" y="2682475"/>
            <a:ext cx="6138650" cy="1498975"/>
          </a:xfrm>
          <a:prstGeom prst="rect">
            <a:avLst/>
          </a:prstGeom>
          <a:noFill/>
          <a:ln>
            <a:noFill/>
          </a:ln>
        </p:spPr>
      </p:pic>
      <p:sp>
        <p:nvSpPr>
          <p:cNvPr id="259" name="Google Shape;259;g2d49d33a93e_0_15"/>
          <p:cNvSpPr/>
          <p:nvPr/>
        </p:nvSpPr>
        <p:spPr>
          <a:xfrm>
            <a:off x="3772400" y="2666450"/>
            <a:ext cx="1742400" cy="1583100"/>
          </a:xfrm>
          <a:prstGeom prst="rect">
            <a:avLst/>
          </a:prstGeom>
          <a:solidFill>
            <a:srgbClr val="FFAB40">
              <a:alpha val="482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260" name="Google Shape;260;g2d49d33a93e_0_15"/>
          <p:cNvSpPr txBox="1"/>
          <p:nvPr/>
        </p:nvSpPr>
        <p:spPr>
          <a:xfrm>
            <a:off x="3715700" y="2404600"/>
            <a:ext cx="1855800" cy="2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rgbClr val="F69D50"/>
                </a:solidFill>
                <a:latin typeface="Archivo Narrow SemiBold"/>
                <a:ea typeface="Archivo Narrow SemiBold"/>
                <a:cs typeface="Archivo Narrow SemiBold"/>
                <a:sym typeface="Archivo Narrow SemiBold"/>
              </a:rPr>
              <a:t>CAMPO</a:t>
            </a:r>
            <a:endParaRPr sz="1600">
              <a:solidFill>
                <a:srgbClr val="F69D50"/>
              </a:solidFill>
              <a:latin typeface="Archivo Narrow SemiBold"/>
              <a:ea typeface="Archivo Narrow SemiBold"/>
              <a:cs typeface="Archivo Narrow SemiBold"/>
              <a:sym typeface="Archivo Narrow SemiBold"/>
            </a:endParaRPr>
          </a:p>
        </p:txBody>
      </p:sp>
      <p:sp>
        <p:nvSpPr>
          <p:cNvPr id="261" name="Google Shape;261;g2d49d33a93e_0_15"/>
          <p:cNvSpPr/>
          <p:nvPr/>
        </p:nvSpPr>
        <p:spPr>
          <a:xfrm>
            <a:off x="1787725" y="3571150"/>
            <a:ext cx="6207300" cy="299700"/>
          </a:xfrm>
          <a:prstGeom prst="rect">
            <a:avLst/>
          </a:prstGeom>
          <a:solidFill>
            <a:srgbClr val="4067FF">
              <a:alpha val="5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262" name="Google Shape;262;g2d49d33a93e_0_15"/>
          <p:cNvSpPr txBox="1"/>
          <p:nvPr/>
        </p:nvSpPr>
        <p:spPr>
          <a:xfrm>
            <a:off x="555350" y="3618250"/>
            <a:ext cx="1467300" cy="2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rgbClr val="4A86E8"/>
                </a:solidFill>
                <a:latin typeface="Archivo Narrow SemiBold"/>
                <a:ea typeface="Archivo Narrow SemiBold"/>
                <a:cs typeface="Archivo Narrow SemiBold"/>
                <a:sym typeface="Archivo Narrow SemiBold"/>
              </a:rPr>
              <a:t>REGISTRO</a:t>
            </a:r>
            <a:endParaRPr sz="1600">
              <a:solidFill>
                <a:srgbClr val="4A86E8"/>
              </a:solidFill>
              <a:latin typeface="Archivo Narrow SemiBold"/>
              <a:ea typeface="Archivo Narrow SemiBold"/>
              <a:cs typeface="Archivo Narrow SemiBold"/>
              <a:sym typeface="Archivo Narrow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2d49d33a93e_0_3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72" name="Google Shape;272;g2d49d33a93e_0_30"/>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73" name="Google Shape;273;g2d49d33a93e_0_30"/>
          <p:cNvGrpSpPr/>
          <p:nvPr/>
        </p:nvGrpSpPr>
        <p:grpSpPr>
          <a:xfrm>
            <a:off x="555362" y="631437"/>
            <a:ext cx="700421" cy="692039"/>
            <a:chOff x="0" y="0"/>
            <a:chExt cx="1867789" cy="1845437"/>
          </a:xfrm>
        </p:grpSpPr>
        <p:sp>
          <p:nvSpPr>
            <p:cNvPr id="274" name="Google Shape;274;g2d49d33a93e_0_30"/>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75" name="Google Shape;275;g2d49d33a93e_0_30"/>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6" name="Google Shape;276;g2d49d33a93e_0_30"/>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Tipos de datos para los campos</a:t>
            </a:r>
            <a:endParaRPr b="0" i="0" sz="3100" u="none" cap="none" strike="noStrike">
              <a:solidFill>
                <a:srgbClr val="000000"/>
              </a:solidFill>
              <a:latin typeface="Archivo Black"/>
              <a:ea typeface="Archivo Black"/>
              <a:cs typeface="Archivo Black"/>
              <a:sym typeface="Archivo Black"/>
            </a:endParaRPr>
          </a:p>
        </p:txBody>
      </p:sp>
      <p:sp>
        <p:nvSpPr>
          <p:cNvPr id="277" name="Google Shape;277;g2d49d33a93e_0_30"/>
          <p:cNvSpPr txBox="1"/>
          <p:nvPr/>
        </p:nvSpPr>
        <p:spPr>
          <a:xfrm>
            <a:off x="555350" y="1807850"/>
            <a:ext cx="8104500" cy="25431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Estos son algunos de los tipos de datos más comunes y útiles para un proyecto de gestión de inventario:</a:t>
            </a:r>
            <a:endParaRPr>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Texto:</a:t>
            </a:r>
            <a:r>
              <a:rPr lang="es">
                <a:latin typeface="Archivo Narrow"/>
                <a:ea typeface="Archivo Narrow"/>
                <a:cs typeface="Archivo Narrow"/>
                <a:sym typeface="Archivo Narrow"/>
              </a:rPr>
              <a:t> Este tipo de dato se utiliza para almacenar cadenas de texto. Por ejemplo, para guardar el nombre del producto ("Manzana", "Leche", etc.) o su descripción.</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Números enteros: </a:t>
            </a:r>
            <a:r>
              <a:rPr lang="es">
                <a:latin typeface="Archivo Narrow"/>
                <a:ea typeface="Archivo Narrow"/>
                <a:cs typeface="Archivo Narrow"/>
                <a:sym typeface="Archivo Narrow"/>
              </a:rPr>
              <a:t>Es ideal para cantidades de productos o para campos que necesiten valores numéricos sin decimales, como el código de un producto.</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Números de punto flotante: </a:t>
            </a:r>
            <a:r>
              <a:rPr lang="es">
                <a:latin typeface="Archivo Narrow"/>
                <a:ea typeface="Archivo Narrow"/>
                <a:cs typeface="Archivo Narrow"/>
                <a:sym typeface="Archivo Narrow"/>
              </a:rPr>
              <a:t>Ideal para almacenar precios o valores que incluyan decimales.</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Fechas y horas:</a:t>
            </a:r>
            <a:r>
              <a:rPr lang="es">
                <a:latin typeface="Archivo Narrow"/>
                <a:ea typeface="Archivo Narrow"/>
                <a:cs typeface="Archivo Narrow"/>
                <a:sym typeface="Archivo Narrow"/>
              </a:rPr>
              <a:t> Ideales para registrar cuándo ocurrió algo, como la fecha en que un producto fue agregado al inventario.</a:t>
            </a:r>
            <a:endParaRPr>
              <a:latin typeface="Archivo Narrow"/>
              <a:ea typeface="Archivo Narrow"/>
              <a:cs typeface="Archivo Narrow"/>
              <a:sym typeface="Archivo Narrow"/>
            </a:endParaRPr>
          </a:p>
          <a:p>
            <a:pPr indent="0" lvl="0" marL="0" marR="0" rtl="0" algn="l">
              <a:lnSpc>
                <a:spcPct val="120008"/>
              </a:lnSpc>
              <a:spcBef>
                <a:spcPts val="0"/>
              </a:spcBef>
              <a:spcAft>
                <a:spcPts val="0"/>
              </a:spcAft>
              <a:buClr>
                <a:srgbClr val="000000"/>
              </a:buClr>
              <a:buSzPts val="1400"/>
              <a:buFont typeface="Arial"/>
              <a:buNone/>
            </a:pPr>
            <a:r>
              <a:t/>
            </a:r>
            <a:endParaRPr>
              <a:latin typeface="Archivo Narrow"/>
              <a:ea typeface="Archivo Narrow"/>
              <a:cs typeface="Archivo Narrow"/>
              <a:sym typeface="Archivo Narrow"/>
            </a:endParaRPr>
          </a:p>
        </p:txBody>
      </p:sp>
      <p:pic>
        <p:nvPicPr>
          <p:cNvPr id="278" name="Google Shape;278;g2d49d33a93e_0_30"/>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2d49d33a93e_0_4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88" name="Google Shape;288;g2d49d33a93e_0_4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89" name="Google Shape;289;g2d49d33a93e_0_45"/>
          <p:cNvGrpSpPr/>
          <p:nvPr/>
        </p:nvGrpSpPr>
        <p:grpSpPr>
          <a:xfrm>
            <a:off x="555362" y="631437"/>
            <a:ext cx="700421" cy="692039"/>
            <a:chOff x="0" y="0"/>
            <a:chExt cx="1867789" cy="1845437"/>
          </a:xfrm>
        </p:grpSpPr>
        <p:sp>
          <p:nvSpPr>
            <p:cNvPr id="290" name="Google Shape;290;g2d49d33a93e_0_4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91" name="Google Shape;291;g2d49d33a93e_0_4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2" name="Google Shape;292;g2d49d33a93e_0_45"/>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Campo clave</a:t>
            </a:r>
            <a:endParaRPr b="0" i="0" sz="3100" u="none" cap="none" strike="noStrike">
              <a:solidFill>
                <a:srgbClr val="000000"/>
              </a:solidFill>
              <a:latin typeface="Archivo Black"/>
              <a:ea typeface="Archivo Black"/>
              <a:cs typeface="Archivo Black"/>
              <a:sym typeface="Archivo Black"/>
            </a:endParaRPr>
          </a:p>
        </p:txBody>
      </p:sp>
      <p:sp>
        <p:nvSpPr>
          <p:cNvPr id="293" name="Google Shape;293;g2d49d33a93e_0_45"/>
          <p:cNvSpPr txBox="1"/>
          <p:nvPr/>
        </p:nvSpPr>
        <p:spPr>
          <a:xfrm>
            <a:off x="555350" y="1807850"/>
            <a:ext cx="8104500" cy="2284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El campo clave, también conocido como clave primaria, se utiliza para identificar de manera única cada registro. Permite diferenciar cada producto de manera única. Posee dos características principales:</a:t>
            </a:r>
            <a:endParaRPr>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Unicidad:</a:t>
            </a:r>
            <a:r>
              <a:rPr lang="es">
                <a:latin typeface="Archivo Narrow"/>
                <a:ea typeface="Archivo Narrow"/>
                <a:cs typeface="Archivo Narrow"/>
                <a:sym typeface="Archivo Narrow"/>
              </a:rPr>
              <a:t> No puede haber dos registros en la tabla que tengan el mismo valor en el campo clave.  Por ejemplo, en nuestra tabla de productos, podríamos usar un campo llamado "ID Producto", que asigna un número único a cada producto. Así, aunque tengamos dos productos llamados "Pan", cada uno tendría un número de ID diferente, lo que nos permite diferenciarlos.</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b="1" lang="es">
                <a:latin typeface="Archivo Narrow"/>
                <a:ea typeface="Archivo Narrow"/>
                <a:cs typeface="Archivo Narrow"/>
                <a:sym typeface="Archivo Narrow"/>
              </a:rPr>
              <a:t>No puede ser nulo:</a:t>
            </a:r>
            <a:r>
              <a:rPr lang="es">
                <a:latin typeface="Archivo Narrow"/>
                <a:ea typeface="Archivo Narrow"/>
                <a:cs typeface="Archivo Narrow"/>
                <a:sym typeface="Archivo Narrow"/>
              </a:rPr>
              <a:t> El campo clave debe tener siempre un valor. No puede quedar vacío. Si no existiera una clave para un registro, no tendríamos manera de identificarlo claramente dentro de la tabla.</a:t>
            </a:r>
            <a:endParaRPr b="0" i="0" sz="1400" u="none" cap="none" strike="noStrike">
              <a:solidFill>
                <a:srgbClr val="000000"/>
              </a:solidFill>
              <a:latin typeface="Archivo Narrow"/>
              <a:ea typeface="Archivo Narrow"/>
              <a:cs typeface="Archivo Narrow"/>
              <a:sym typeface="Archivo Narrow"/>
            </a:endParaRPr>
          </a:p>
        </p:txBody>
      </p:sp>
      <p:pic>
        <p:nvPicPr>
          <p:cNvPr id="294" name="Google Shape;294;g2d49d33a93e_0_45"/>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2d49d33a93e_0_6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04" name="Google Shape;304;g2d49d33a93e_0_60"/>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05" name="Google Shape;305;g2d49d33a93e_0_60"/>
          <p:cNvGrpSpPr/>
          <p:nvPr/>
        </p:nvGrpSpPr>
        <p:grpSpPr>
          <a:xfrm>
            <a:off x="555362" y="631437"/>
            <a:ext cx="700421" cy="692039"/>
            <a:chOff x="0" y="0"/>
            <a:chExt cx="1867789" cy="1845437"/>
          </a:xfrm>
        </p:grpSpPr>
        <p:sp>
          <p:nvSpPr>
            <p:cNvPr id="306" name="Google Shape;306;g2d49d33a93e_0_60"/>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07" name="Google Shape;307;g2d49d33a93e_0_60"/>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8" name="Google Shape;308;g2d49d33a93e_0_60"/>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Diccionario vs. base de datos</a:t>
            </a:r>
            <a:endParaRPr b="0" i="0" sz="3100" u="none" cap="none" strike="noStrike">
              <a:solidFill>
                <a:srgbClr val="000000"/>
              </a:solidFill>
              <a:latin typeface="Archivo Black"/>
              <a:ea typeface="Archivo Black"/>
              <a:cs typeface="Archivo Black"/>
              <a:sym typeface="Archivo Black"/>
            </a:endParaRPr>
          </a:p>
        </p:txBody>
      </p:sp>
      <p:sp>
        <p:nvSpPr>
          <p:cNvPr id="309" name="Google Shape;309;g2d49d33a93e_0_60"/>
          <p:cNvSpPr txBox="1"/>
          <p:nvPr/>
        </p:nvSpPr>
        <p:spPr>
          <a:xfrm>
            <a:off x="555350" y="1807850"/>
            <a:ext cx="8104500" cy="2154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a:latin typeface="Archivo Narrow"/>
                <a:ea typeface="Archivo Narrow"/>
                <a:cs typeface="Archivo Narrow"/>
                <a:sym typeface="Archivo Narrow"/>
              </a:rPr>
              <a:t>En la clase anterior decidimos que cada producto se almacenará dentro de un diccionario llamado inventario:</a:t>
            </a:r>
            <a:endParaRPr b="0" i="0" sz="1400" u="none" cap="none" strike="noStrike">
              <a:solidFill>
                <a:srgbClr val="000000"/>
              </a:solidFill>
              <a:latin typeface="Archivo Narrow"/>
              <a:ea typeface="Archivo Narrow"/>
              <a:cs typeface="Archivo Narrow"/>
              <a:sym typeface="Archivo Narrow"/>
            </a:endParaRPr>
          </a:p>
        </p:txBody>
      </p:sp>
      <p:pic>
        <p:nvPicPr>
          <p:cNvPr id="310" name="Google Shape;310;g2d49d33a93e_0_60"/>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311" name="Google Shape;311;g2d49d33a93e_0_60"/>
          <p:cNvSpPr txBox="1"/>
          <p:nvPr/>
        </p:nvSpPr>
        <p:spPr>
          <a:xfrm>
            <a:off x="1542300" y="2143750"/>
            <a:ext cx="6059400" cy="20454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inventario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1</a:t>
            </a:r>
            <a:r>
              <a:rPr lang="es" sz="1050">
                <a:solidFill>
                  <a:srgbClr val="ADBAC7"/>
                </a:solidFill>
                <a:latin typeface="Courier New"/>
                <a:ea typeface="Courier New"/>
                <a:cs typeface="Courier New"/>
                <a:sym typeface="Courier New"/>
              </a:rPr>
              <a:t>: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"nombre"</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"Manzana"</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"descripcion"</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"Fruta fresca y deliciosa"</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"cantidad"</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50</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"precio"</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0.5</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"categoria"</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"Frutas"</a:t>
            </a:r>
            <a:endParaRPr sz="1050">
              <a:solidFill>
                <a:srgbClr val="96D0FF"/>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8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8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850">
              <a:solidFill>
                <a:srgbClr val="ADBAC7"/>
              </a:solidFill>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2d4ce30e716_0_13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21" name="Google Shape;321;g2d4ce30e716_0_138"/>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22" name="Google Shape;322;g2d4ce30e716_0_138"/>
          <p:cNvGrpSpPr/>
          <p:nvPr/>
        </p:nvGrpSpPr>
        <p:grpSpPr>
          <a:xfrm>
            <a:off x="555362" y="631437"/>
            <a:ext cx="700421" cy="692039"/>
            <a:chOff x="0" y="0"/>
            <a:chExt cx="1867789" cy="1845437"/>
          </a:xfrm>
        </p:grpSpPr>
        <p:sp>
          <p:nvSpPr>
            <p:cNvPr id="323" name="Google Shape;323;g2d4ce30e716_0_138"/>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24" name="Google Shape;324;g2d4ce30e716_0_138"/>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5" name="Google Shape;325;g2d4ce30e716_0_138"/>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Diccionario vs. base de datos</a:t>
            </a:r>
            <a:endParaRPr b="0" i="0" sz="3100" u="none" cap="none" strike="noStrike">
              <a:solidFill>
                <a:srgbClr val="000000"/>
              </a:solidFill>
              <a:latin typeface="Archivo Black"/>
              <a:ea typeface="Archivo Black"/>
              <a:cs typeface="Archivo Black"/>
              <a:sym typeface="Archivo Black"/>
            </a:endParaRPr>
          </a:p>
        </p:txBody>
      </p:sp>
      <p:sp>
        <p:nvSpPr>
          <p:cNvPr id="326" name="Google Shape;326;g2d4ce30e716_0_138"/>
          <p:cNvSpPr txBox="1"/>
          <p:nvPr/>
        </p:nvSpPr>
        <p:spPr>
          <a:xfrm>
            <a:off x="555350" y="1807850"/>
            <a:ext cx="8104500" cy="2154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A partir de lo que hemos aprendido en esta clase, podríamos reemplazar ese diccionario por una tabla como esta:</a:t>
            </a:r>
            <a:endParaRPr>
              <a:latin typeface="Archivo Narrow"/>
              <a:ea typeface="Archivo Narrow"/>
              <a:cs typeface="Archivo Narrow"/>
              <a:sym typeface="Archivo Narrow"/>
            </a:endParaRPr>
          </a:p>
        </p:txBody>
      </p:sp>
      <p:pic>
        <p:nvPicPr>
          <p:cNvPr id="327" name="Google Shape;327;g2d4ce30e716_0_138"/>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pic>
        <p:nvPicPr>
          <p:cNvPr id="328" name="Google Shape;328;g2d4ce30e716_0_138"/>
          <p:cNvPicPr preferRelativeResize="0"/>
          <p:nvPr/>
        </p:nvPicPr>
        <p:blipFill>
          <a:blip r:embed="rId5">
            <a:alphaModFix/>
          </a:blip>
          <a:stretch>
            <a:fillRect/>
          </a:stretch>
        </p:blipFill>
        <p:spPr>
          <a:xfrm>
            <a:off x="567725" y="2182525"/>
            <a:ext cx="5734050" cy="1914525"/>
          </a:xfrm>
          <a:prstGeom prst="rect">
            <a:avLst/>
          </a:prstGeom>
          <a:noFill/>
          <a:ln>
            <a:noFill/>
          </a:ln>
        </p:spPr>
      </p:pic>
      <p:sp>
        <p:nvSpPr>
          <p:cNvPr id="329" name="Google Shape;329;g2d4ce30e716_0_138"/>
          <p:cNvSpPr txBox="1"/>
          <p:nvPr/>
        </p:nvSpPr>
        <p:spPr>
          <a:xfrm>
            <a:off x="6351225" y="2240525"/>
            <a:ext cx="2155500" cy="18810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b="1" lang="es" sz="1300">
                <a:latin typeface="Archivo Narrow"/>
                <a:ea typeface="Archivo Narrow"/>
                <a:cs typeface="Archivo Narrow"/>
                <a:sym typeface="Archivo Narrow"/>
              </a:rPr>
              <a:t>PRIMARY KEY</a:t>
            </a:r>
            <a:r>
              <a:rPr lang="es" sz="1300">
                <a:latin typeface="Archivo Narrow"/>
                <a:ea typeface="Archivo Narrow"/>
                <a:cs typeface="Archivo Narrow"/>
                <a:sym typeface="Archivo Narrow"/>
              </a:rPr>
              <a:t> indica que ese campo no admite duplicados.</a:t>
            </a:r>
            <a:endParaRPr sz="13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rPr b="1" lang="es" sz="1300">
                <a:latin typeface="Archivo Narrow"/>
                <a:ea typeface="Archivo Narrow"/>
                <a:cs typeface="Archivo Narrow"/>
                <a:sym typeface="Archivo Narrow"/>
              </a:rPr>
              <a:t>NOT NULL</a:t>
            </a:r>
            <a:r>
              <a:rPr lang="es" sz="1300">
                <a:latin typeface="Archivo Narrow"/>
                <a:ea typeface="Archivo Narrow"/>
                <a:cs typeface="Archivo Narrow"/>
                <a:sym typeface="Archivo Narrow"/>
              </a:rPr>
              <a:t>  indica que el campo no puede quedar vacío.</a:t>
            </a:r>
            <a:endParaRPr sz="13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rPr b="1" lang="es" sz="1300">
                <a:latin typeface="Archivo Narrow"/>
                <a:ea typeface="Archivo Narrow"/>
                <a:cs typeface="Archivo Narrow"/>
                <a:sym typeface="Archivo Narrow"/>
              </a:rPr>
              <a:t>AUTOINCREMENT </a:t>
            </a:r>
            <a:r>
              <a:rPr lang="es" sz="1300">
                <a:latin typeface="Archivo Narrow"/>
                <a:ea typeface="Archivo Narrow"/>
                <a:cs typeface="Archivo Narrow"/>
                <a:sym typeface="Archivo Narrow"/>
              </a:rPr>
              <a:t>hace que el ID se asigne automáticamente cada vez que se registra un nuevo producto.</a:t>
            </a:r>
            <a:endParaRPr sz="1300">
              <a:latin typeface="Archivo Narrow"/>
              <a:ea typeface="Archivo Narrow"/>
              <a:cs typeface="Archivo Narrow"/>
              <a:sym typeface="Archivo Narro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 name="Shape 333"/>
        <p:cNvGrpSpPr/>
        <p:nvPr/>
      </p:nvGrpSpPr>
      <p:grpSpPr>
        <a:xfrm>
          <a:off x="0" y="0"/>
          <a:ext cx="0" cy="0"/>
          <a:chOff x="0" y="0"/>
          <a:chExt cx="0" cy="0"/>
        </a:xfrm>
      </p:grpSpPr>
      <p:sp>
        <p:nvSpPr>
          <p:cNvPr id="334" name="Google Shape;334;g2d4760477cf_0_154"/>
          <p:cNvSpPr/>
          <p:nvPr/>
        </p:nvSpPr>
        <p:spPr>
          <a:xfrm>
            <a:off x="1241025" y="1894775"/>
            <a:ext cx="6730200" cy="9258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g2d4760477cf_0_154"/>
          <p:cNvSpPr txBox="1"/>
          <p:nvPr/>
        </p:nvSpPr>
        <p:spPr>
          <a:xfrm>
            <a:off x="1241025" y="1894775"/>
            <a:ext cx="6730200" cy="97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0"/>
              <a:buFont typeface="Arial"/>
              <a:buNone/>
            </a:pPr>
            <a:r>
              <a:rPr b="1" i="0" lang="es" sz="4500" u="none" cap="none" strike="noStrike">
                <a:solidFill>
                  <a:srgbClr val="434343"/>
                </a:solidFill>
                <a:latin typeface="Archivo"/>
                <a:ea typeface="Archivo"/>
                <a:cs typeface="Archivo"/>
                <a:sym typeface="Archivo"/>
              </a:rPr>
              <a:t>¡Vamos a la práctica! 🚀</a:t>
            </a:r>
            <a:endParaRPr b="1" i="0" sz="4500" u="none" cap="none" strike="noStrike">
              <a:solidFill>
                <a:srgbClr val="434343"/>
              </a:solidFill>
              <a:latin typeface="Archivo"/>
              <a:ea typeface="Archivo"/>
              <a:cs typeface="Archivo"/>
              <a:sym typeface="Archiv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2d4760477cf_0_159"/>
          <p:cNvSpPr/>
          <p:nvPr/>
        </p:nvSpPr>
        <p:spPr>
          <a:xfrm>
            <a:off x="1205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45" name="Google Shape;345;g2d4760477cf_0_159"/>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46" name="Google Shape;346;g2d4760477cf_0_159"/>
          <p:cNvGrpSpPr/>
          <p:nvPr/>
        </p:nvGrpSpPr>
        <p:grpSpPr>
          <a:xfrm>
            <a:off x="555362" y="631437"/>
            <a:ext cx="700421" cy="692039"/>
            <a:chOff x="0" y="0"/>
            <a:chExt cx="1867789" cy="1845437"/>
          </a:xfrm>
        </p:grpSpPr>
        <p:sp>
          <p:nvSpPr>
            <p:cNvPr id="347" name="Google Shape;347;g2d4760477cf_0_159"/>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48" name="Google Shape;348;g2d4760477cf_0_159"/>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 name="Google Shape;349;g2d4760477cf_0_159"/>
          <p:cNvSpPr/>
          <p:nvPr/>
        </p:nvSpPr>
        <p:spPr>
          <a:xfrm>
            <a:off x="633775" y="713875"/>
            <a:ext cx="527150" cy="527150"/>
          </a:xfrm>
          <a:custGeom>
            <a:rect b="b" l="l" r="r" t="t"/>
            <a:pathLst>
              <a:path extrusionOk="0" h="1054300" w="1054300">
                <a:moveTo>
                  <a:pt x="0" y="0"/>
                </a:moveTo>
                <a:lnTo>
                  <a:pt x="1054300" y="0"/>
                </a:lnTo>
                <a:lnTo>
                  <a:pt x="1054300" y="1054300"/>
                </a:lnTo>
                <a:lnTo>
                  <a:pt x="0" y="1054300"/>
                </a:lnTo>
                <a:lnTo>
                  <a:pt x="0" y="0"/>
                </a:lnTo>
                <a:close/>
              </a:path>
            </a:pathLst>
          </a:custGeom>
          <a:blipFill rotWithShape="1">
            <a:blip r:embed="rId4">
              <a:alphaModFix/>
            </a:blip>
            <a:stretch>
              <a:fillRect b="0" l="0" r="0" t="0"/>
            </a:stretch>
          </a:blipFill>
          <a:ln>
            <a:noFill/>
          </a:ln>
        </p:spPr>
      </p:sp>
      <p:sp>
        <p:nvSpPr>
          <p:cNvPr id="350" name="Google Shape;350;g2d4760477cf_0_159"/>
          <p:cNvSpPr txBox="1"/>
          <p:nvPr/>
        </p:nvSpPr>
        <p:spPr>
          <a:xfrm>
            <a:off x="1342696" y="504825"/>
            <a:ext cx="74541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1" i="0" lang="es" sz="3500" u="none" cap="none" strike="noStrike">
                <a:solidFill>
                  <a:srgbClr val="000000"/>
                </a:solidFill>
                <a:latin typeface="Archivo Narrow"/>
                <a:ea typeface="Archivo Narrow"/>
                <a:cs typeface="Archivo Narrow"/>
                <a:sym typeface="Archivo Narrow"/>
              </a:rPr>
              <a:t>Ejercicios prácticos</a:t>
            </a:r>
            <a:endParaRPr b="1" i="0" sz="700" u="none" cap="none" strike="noStrike">
              <a:solidFill>
                <a:srgbClr val="000000"/>
              </a:solidFill>
              <a:latin typeface="Archivo Narrow"/>
              <a:ea typeface="Archivo Narrow"/>
              <a:cs typeface="Archivo Narrow"/>
              <a:sym typeface="Archivo Narrow"/>
            </a:endParaRPr>
          </a:p>
        </p:txBody>
      </p:sp>
      <p:grpSp>
        <p:nvGrpSpPr>
          <p:cNvPr id="351" name="Google Shape;351;g2d4760477cf_0_159"/>
          <p:cNvGrpSpPr/>
          <p:nvPr/>
        </p:nvGrpSpPr>
        <p:grpSpPr>
          <a:xfrm>
            <a:off x="1342695" y="1017800"/>
            <a:ext cx="4971433" cy="382795"/>
            <a:chOff x="0" y="-9525"/>
            <a:chExt cx="1657918" cy="201641"/>
          </a:xfrm>
        </p:grpSpPr>
        <p:sp>
          <p:nvSpPr>
            <p:cNvPr id="352" name="Google Shape;352;g2d4760477cf_0_159"/>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35"/>
              </a:srgbClr>
            </a:solidFill>
            <a:ln>
              <a:noFill/>
            </a:ln>
          </p:spPr>
        </p:sp>
        <p:sp>
          <p:nvSpPr>
            <p:cNvPr id="353" name="Google Shape;353;g2d4760477cf_0_159"/>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54" name="Google Shape;354;g2d4760477cf_0_159"/>
          <p:cNvSpPr/>
          <p:nvPr/>
        </p:nvSpPr>
        <p:spPr>
          <a:xfrm>
            <a:off x="1342709" y="1057200"/>
            <a:ext cx="300187" cy="300187"/>
          </a:xfrm>
          <a:custGeom>
            <a:rect b="b" l="l" r="r" t="t"/>
            <a:pathLst>
              <a:path extrusionOk="0" h="600374" w="600374">
                <a:moveTo>
                  <a:pt x="0" y="0"/>
                </a:moveTo>
                <a:lnTo>
                  <a:pt x="600374" y="0"/>
                </a:lnTo>
                <a:lnTo>
                  <a:pt x="600374" y="600373"/>
                </a:lnTo>
                <a:lnTo>
                  <a:pt x="0" y="600373"/>
                </a:lnTo>
                <a:lnTo>
                  <a:pt x="0" y="0"/>
                </a:lnTo>
                <a:close/>
              </a:path>
            </a:pathLst>
          </a:custGeom>
          <a:blipFill rotWithShape="1">
            <a:blip r:embed="rId5">
              <a:alphaModFix/>
            </a:blip>
            <a:stretch>
              <a:fillRect b="0" l="0" r="0" t="0"/>
            </a:stretch>
          </a:blipFill>
          <a:ln>
            <a:noFill/>
          </a:ln>
        </p:spPr>
      </p:sp>
      <p:grpSp>
        <p:nvGrpSpPr>
          <p:cNvPr id="355" name="Google Shape;355;g2d4760477cf_0_159"/>
          <p:cNvGrpSpPr/>
          <p:nvPr/>
        </p:nvGrpSpPr>
        <p:grpSpPr>
          <a:xfrm>
            <a:off x="555375" y="1658250"/>
            <a:ext cx="5209231" cy="297305"/>
            <a:chOff x="-2" y="-9525"/>
            <a:chExt cx="1916356" cy="156600"/>
          </a:xfrm>
        </p:grpSpPr>
        <p:sp>
          <p:nvSpPr>
            <p:cNvPr id="356" name="Google Shape;356;g2d4760477cf_0_159"/>
            <p:cNvSpPr/>
            <p:nvPr/>
          </p:nvSpPr>
          <p:spPr>
            <a:xfrm>
              <a:off x="0" y="0"/>
              <a:ext cx="1916354" cy="146960"/>
            </a:xfrm>
            <a:custGeom>
              <a:rect b="b" l="l" r="r" t="t"/>
              <a:pathLst>
                <a:path extrusionOk="0" h="146960" w="1916354">
                  <a:moveTo>
                    <a:pt x="0" y="0"/>
                  </a:moveTo>
                  <a:lnTo>
                    <a:pt x="1916354" y="0"/>
                  </a:lnTo>
                  <a:lnTo>
                    <a:pt x="1916354" y="146960"/>
                  </a:lnTo>
                  <a:lnTo>
                    <a:pt x="0" y="146960"/>
                  </a:lnTo>
                  <a:close/>
                </a:path>
              </a:pathLst>
            </a:custGeom>
            <a:solidFill>
              <a:srgbClr val="FFAB40">
                <a:alpha val="46666"/>
              </a:srgbClr>
            </a:solidFill>
            <a:ln>
              <a:noFill/>
            </a:ln>
          </p:spPr>
        </p:sp>
        <p:sp>
          <p:nvSpPr>
            <p:cNvPr id="357" name="Google Shape;357;g2d4760477cf_0_159"/>
            <p:cNvSpPr txBox="1"/>
            <p:nvPr/>
          </p:nvSpPr>
          <p:spPr>
            <a:xfrm>
              <a:off x="-2" y="-9525"/>
              <a:ext cx="1837200" cy="156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58" name="Google Shape;358;g2d4760477cf_0_159"/>
          <p:cNvSpPr txBox="1"/>
          <p:nvPr/>
        </p:nvSpPr>
        <p:spPr>
          <a:xfrm>
            <a:off x="555475" y="1691400"/>
            <a:ext cx="4519800" cy="246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1600">
                <a:latin typeface="Archivo Black"/>
                <a:ea typeface="Archivo Black"/>
                <a:cs typeface="Archivo Black"/>
                <a:sym typeface="Archivo Black"/>
              </a:rPr>
              <a:t> Conceptualización de una tabla</a:t>
            </a:r>
            <a:endParaRPr sz="1600">
              <a:latin typeface="Archivo Black"/>
              <a:ea typeface="Archivo Black"/>
              <a:cs typeface="Archivo Black"/>
              <a:sym typeface="Archivo Black"/>
            </a:endParaRPr>
          </a:p>
        </p:txBody>
      </p:sp>
      <p:sp>
        <p:nvSpPr>
          <p:cNvPr id="359" name="Google Shape;359;g2d4760477cf_0_159"/>
          <p:cNvSpPr txBox="1"/>
          <p:nvPr/>
        </p:nvSpPr>
        <p:spPr>
          <a:xfrm>
            <a:off x="1642900" y="1045725"/>
            <a:ext cx="46713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Optativos | No entregables</a:t>
            </a:r>
            <a:endParaRPr b="0" i="0" sz="700" u="none" cap="none" strike="noStrike">
              <a:solidFill>
                <a:srgbClr val="000000"/>
              </a:solidFill>
              <a:latin typeface="Arial"/>
              <a:ea typeface="Arial"/>
              <a:cs typeface="Arial"/>
              <a:sym typeface="Arial"/>
            </a:endParaRPr>
          </a:p>
        </p:txBody>
      </p:sp>
      <p:sp>
        <p:nvSpPr>
          <p:cNvPr id="360" name="Google Shape;360;g2d4760477cf_0_159"/>
          <p:cNvSpPr txBox="1"/>
          <p:nvPr/>
        </p:nvSpPr>
        <p:spPr>
          <a:xfrm>
            <a:off x="555475" y="2061325"/>
            <a:ext cx="4906200" cy="17673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a:solidFill>
                  <a:schemeClr val="dk1"/>
                </a:solidFill>
                <a:latin typeface="Archivo Narrow"/>
                <a:ea typeface="Archivo Narrow"/>
                <a:cs typeface="Archivo Narrow"/>
                <a:sym typeface="Archivo Narrow"/>
              </a:rPr>
              <a:t>Imaginá que estás a cargo de organizar una pequeña biblioteca de la escuela en una base de datos. Los datos que se quieren registrar incluyen el título del libro, el autor, la fecha de publicación y el género. Definí:</a:t>
            </a:r>
            <a:endParaRPr>
              <a:solidFill>
                <a:schemeClr val="dk1"/>
              </a:solidFill>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a:solidFill>
                <a:schemeClr val="dk1"/>
              </a:solidFill>
              <a:latin typeface="Archivo Narrow"/>
              <a:ea typeface="Archivo Narrow"/>
              <a:cs typeface="Archivo Narrow"/>
              <a:sym typeface="Archivo Narrow"/>
            </a:endParaRPr>
          </a:p>
          <a:p>
            <a:pPr indent="-317500" lvl="0" marL="457200" rtl="0" algn="l">
              <a:lnSpc>
                <a:spcPct val="120008"/>
              </a:lnSpc>
              <a:spcBef>
                <a:spcPts val="0"/>
              </a:spcBef>
              <a:spcAft>
                <a:spcPts val="0"/>
              </a:spcAft>
              <a:buClr>
                <a:schemeClr val="dk1"/>
              </a:buClr>
              <a:buSzPts val="1400"/>
              <a:buFont typeface="Archivo Narrow"/>
              <a:buChar char="●"/>
            </a:pPr>
            <a:r>
              <a:rPr lang="es">
                <a:solidFill>
                  <a:schemeClr val="dk1"/>
                </a:solidFill>
                <a:latin typeface="Archivo Narrow"/>
                <a:ea typeface="Archivo Narrow"/>
                <a:cs typeface="Archivo Narrow"/>
                <a:sym typeface="Archivo Narrow"/>
              </a:rPr>
              <a:t>Un nombre adecuado para la tabla.</a:t>
            </a:r>
            <a:endParaRPr>
              <a:solidFill>
                <a:schemeClr val="dk1"/>
              </a:solidFill>
              <a:latin typeface="Archivo Narrow"/>
              <a:ea typeface="Archivo Narrow"/>
              <a:cs typeface="Archivo Narrow"/>
              <a:sym typeface="Archivo Narrow"/>
            </a:endParaRPr>
          </a:p>
          <a:p>
            <a:pPr indent="-317500" lvl="0" marL="457200" rtl="0" algn="l">
              <a:lnSpc>
                <a:spcPct val="120008"/>
              </a:lnSpc>
              <a:spcBef>
                <a:spcPts val="0"/>
              </a:spcBef>
              <a:spcAft>
                <a:spcPts val="0"/>
              </a:spcAft>
              <a:buClr>
                <a:schemeClr val="dk1"/>
              </a:buClr>
              <a:buSzPts val="1400"/>
              <a:buFont typeface="Archivo Narrow"/>
              <a:buChar char="●"/>
            </a:pPr>
            <a:r>
              <a:rPr lang="es">
                <a:solidFill>
                  <a:schemeClr val="dk1"/>
                </a:solidFill>
                <a:latin typeface="Archivo Narrow"/>
                <a:ea typeface="Archivo Narrow"/>
                <a:cs typeface="Archivo Narrow"/>
                <a:sym typeface="Archivo Narrow"/>
              </a:rPr>
              <a:t>Los campos que incluirías en la tabla, sus tipos de datos y por qué.</a:t>
            </a:r>
            <a:endParaRPr>
              <a:solidFill>
                <a:schemeClr val="dk1"/>
              </a:solidFill>
              <a:latin typeface="Archivo Narrow"/>
              <a:ea typeface="Archivo Narrow"/>
              <a:cs typeface="Archivo Narrow"/>
              <a:sym typeface="Archivo Narrow"/>
            </a:endParaRPr>
          </a:p>
          <a:p>
            <a:pPr indent="-317500" lvl="0" marL="457200" rtl="0" algn="l">
              <a:lnSpc>
                <a:spcPct val="120008"/>
              </a:lnSpc>
              <a:spcBef>
                <a:spcPts val="0"/>
              </a:spcBef>
              <a:spcAft>
                <a:spcPts val="0"/>
              </a:spcAft>
              <a:buClr>
                <a:schemeClr val="dk1"/>
              </a:buClr>
              <a:buSzPts val="1400"/>
              <a:buFont typeface="Archivo Narrow"/>
              <a:buChar char="●"/>
            </a:pPr>
            <a:r>
              <a:rPr lang="es">
                <a:solidFill>
                  <a:schemeClr val="dk1"/>
                </a:solidFill>
                <a:latin typeface="Archivo Narrow"/>
                <a:ea typeface="Archivo Narrow"/>
                <a:cs typeface="Archivo Narrow"/>
                <a:sym typeface="Archivo Narrow"/>
              </a:rPr>
              <a:t>Qué campo sería la clave primaria y por qué.</a:t>
            </a:r>
            <a:endParaRPr b="0" i="0" sz="1400" u="none" cap="none" strike="noStrike">
              <a:solidFill>
                <a:schemeClr val="dk1"/>
              </a:solidFill>
              <a:latin typeface="Archivo Narrow"/>
              <a:ea typeface="Archivo Narrow"/>
              <a:cs typeface="Archivo Narrow"/>
              <a:sym typeface="Archivo Narrow"/>
            </a:endParaRPr>
          </a:p>
        </p:txBody>
      </p:sp>
      <p:pic>
        <p:nvPicPr>
          <p:cNvPr id="361" name="Google Shape;361;g2d4760477cf_0_159"/>
          <p:cNvPicPr preferRelativeResize="0"/>
          <p:nvPr/>
        </p:nvPicPr>
        <p:blipFill>
          <a:blip r:embed="rId6">
            <a:alphaModFix/>
          </a:blip>
          <a:stretch>
            <a:fillRect/>
          </a:stretch>
        </p:blipFill>
        <p:spPr>
          <a:xfrm>
            <a:off x="5870700" y="1513337"/>
            <a:ext cx="2863276" cy="28632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 name="Shape 60"/>
        <p:cNvGrpSpPr/>
        <p:nvPr/>
      </p:nvGrpSpPr>
      <p:grpSpPr>
        <a:xfrm>
          <a:off x="0" y="0"/>
          <a:ext cx="0" cy="0"/>
          <a:chOff x="0" y="0"/>
          <a:chExt cx="0" cy="0"/>
        </a:xfrm>
      </p:grpSpPr>
      <p:sp>
        <p:nvSpPr>
          <p:cNvPr id="61" name="Google Shape;61;g2f22587397b_2_0"/>
          <p:cNvSpPr txBox="1"/>
          <p:nvPr/>
        </p:nvSpPr>
        <p:spPr>
          <a:xfrm>
            <a:off x="632700" y="1864600"/>
            <a:ext cx="7878600" cy="83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0"/>
              <a:buFont typeface="Arial"/>
              <a:buNone/>
            </a:pPr>
            <a:r>
              <a:rPr b="1" i="0" lang="es" sz="4200" u="none" cap="none" strike="noStrike">
                <a:solidFill>
                  <a:srgbClr val="434343"/>
                </a:solidFill>
                <a:latin typeface="Archivo"/>
                <a:ea typeface="Archivo"/>
                <a:cs typeface="Archivo"/>
                <a:sym typeface="Archivo"/>
              </a:rPr>
              <a:t>¡Les damos la bienvenida! </a:t>
            </a:r>
            <a:endParaRPr b="1" i="0" sz="4200" u="none" cap="none" strike="noStrike">
              <a:solidFill>
                <a:srgbClr val="434343"/>
              </a:solidFill>
              <a:latin typeface="Archivo"/>
              <a:ea typeface="Archivo"/>
              <a:cs typeface="Archivo"/>
              <a:sym typeface="Archivo"/>
            </a:endParaRPr>
          </a:p>
        </p:txBody>
      </p:sp>
      <p:sp>
        <p:nvSpPr>
          <p:cNvPr id="62" name="Google Shape;62;g2f22587397b_2_0"/>
          <p:cNvSpPr/>
          <p:nvPr/>
        </p:nvSpPr>
        <p:spPr>
          <a:xfrm>
            <a:off x="2234850" y="2701950"/>
            <a:ext cx="4674300" cy="5211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g2f22587397b_2_0"/>
          <p:cNvSpPr txBox="1"/>
          <p:nvPr/>
        </p:nvSpPr>
        <p:spPr>
          <a:xfrm>
            <a:off x="2582550" y="2701900"/>
            <a:ext cx="4274700" cy="409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 sz="2000" u="none" cap="none" strike="noStrike">
                <a:solidFill>
                  <a:srgbClr val="434343"/>
                </a:solidFill>
                <a:latin typeface="Archivo Medium"/>
                <a:ea typeface="Archivo Medium"/>
                <a:cs typeface="Archivo Medium"/>
                <a:sym typeface="Archivo Medium"/>
              </a:rPr>
              <a:t>Vamos a comenzar a grabar la clase</a:t>
            </a:r>
            <a:endParaRPr b="0" i="0" sz="2000" u="none" cap="none" strike="noStrike">
              <a:solidFill>
                <a:srgbClr val="434343"/>
              </a:solidFill>
              <a:latin typeface="Archivo Medium"/>
              <a:ea typeface="Archivo Medium"/>
              <a:cs typeface="Archivo Medium"/>
              <a:sym typeface="Archivo Medium"/>
            </a:endParaRPr>
          </a:p>
        </p:txBody>
      </p:sp>
      <p:pic>
        <p:nvPicPr>
          <p:cNvPr id="64" name="Google Shape;64;g2f22587397b_2_0"/>
          <p:cNvPicPr preferRelativeResize="0"/>
          <p:nvPr/>
        </p:nvPicPr>
        <p:blipFill rotWithShape="1">
          <a:blip r:embed="rId4">
            <a:alphaModFix/>
          </a:blip>
          <a:srcRect b="0" l="0" r="0" t="0"/>
          <a:stretch/>
        </p:blipFill>
        <p:spPr>
          <a:xfrm>
            <a:off x="2327375" y="2813588"/>
            <a:ext cx="297825" cy="297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2d4ce30e716_0_47"/>
          <p:cNvSpPr/>
          <p:nvPr/>
        </p:nvSpPr>
        <p:spPr>
          <a:xfrm>
            <a:off x="1205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71" name="Google Shape;371;g2d4ce30e716_0_47"/>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72" name="Google Shape;372;g2d4ce30e716_0_47"/>
          <p:cNvGrpSpPr/>
          <p:nvPr/>
        </p:nvGrpSpPr>
        <p:grpSpPr>
          <a:xfrm>
            <a:off x="555362" y="631437"/>
            <a:ext cx="700421" cy="692039"/>
            <a:chOff x="0" y="0"/>
            <a:chExt cx="1867789" cy="1845437"/>
          </a:xfrm>
        </p:grpSpPr>
        <p:sp>
          <p:nvSpPr>
            <p:cNvPr id="373" name="Google Shape;373;g2d4ce30e716_0_47"/>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74" name="Google Shape;374;g2d4ce30e716_0_47"/>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5" name="Google Shape;375;g2d4ce30e716_0_47"/>
          <p:cNvSpPr/>
          <p:nvPr/>
        </p:nvSpPr>
        <p:spPr>
          <a:xfrm>
            <a:off x="633775" y="713875"/>
            <a:ext cx="527150" cy="527150"/>
          </a:xfrm>
          <a:custGeom>
            <a:rect b="b" l="l" r="r" t="t"/>
            <a:pathLst>
              <a:path extrusionOk="0" h="1054300" w="1054300">
                <a:moveTo>
                  <a:pt x="0" y="0"/>
                </a:moveTo>
                <a:lnTo>
                  <a:pt x="1054300" y="0"/>
                </a:lnTo>
                <a:lnTo>
                  <a:pt x="1054300" y="1054300"/>
                </a:lnTo>
                <a:lnTo>
                  <a:pt x="0" y="1054300"/>
                </a:lnTo>
                <a:lnTo>
                  <a:pt x="0" y="0"/>
                </a:lnTo>
                <a:close/>
              </a:path>
            </a:pathLst>
          </a:custGeom>
          <a:blipFill rotWithShape="1">
            <a:blip r:embed="rId4">
              <a:alphaModFix/>
            </a:blip>
            <a:stretch>
              <a:fillRect b="0" l="0" r="0" t="0"/>
            </a:stretch>
          </a:blipFill>
          <a:ln>
            <a:noFill/>
          </a:ln>
        </p:spPr>
      </p:sp>
      <p:sp>
        <p:nvSpPr>
          <p:cNvPr id="376" name="Google Shape;376;g2d4ce30e716_0_47"/>
          <p:cNvSpPr txBox="1"/>
          <p:nvPr/>
        </p:nvSpPr>
        <p:spPr>
          <a:xfrm>
            <a:off x="1342696" y="504825"/>
            <a:ext cx="74541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1" i="0" lang="es" sz="3500" u="none" cap="none" strike="noStrike">
                <a:solidFill>
                  <a:srgbClr val="000000"/>
                </a:solidFill>
                <a:latin typeface="Archivo Narrow"/>
                <a:ea typeface="Archivo Narrow"/>
                <a:cs typeface="Archivo Narrow"/>
                <a:sym typeface="Archivo Narrow"/>
              </a:rPr>
              <a:t>Ejercicios prácticos</a:t>
            </a:r>
            <a:endParaRPr b="1" i="0" sz="700" u="none" cap="none" strike="noStrike">
              <a:solidFill>
                <a:srgbClr val="000000"/>
              </a:solidFill>
              <a:latin typeface="Archivo Narrow"/>
              <a:ea typeface="Archivo Narrow"/>
              <a:cs typeface="Archivo Narrow"/>
              <a:sym typeface="Archivo Narrow"/>
            </a:endParaRPr>
          </a:p>
        </p:txBody>
      </p:sp>
      <p:grpSp>
        <p:nvGrpSpPr>
          <p:cNvPr id="377" name="Google Shape;377;g2d4ce30e716_0_47"/>
          <p:cNvGrpSpPr/>
          <p:nvPr/>
        </p:nvGrpSpPr>
        <p:grpSpPr>
          <a:xfrm>
            <a:off x="1342695" y="1017800"/>
            <a:ext cx="4971433" cy="382795"/>
            <a:chOff x="0" y="-9525"/>
            <a:chExt cx="1657918" cy="201641"/>
          </a:xfrm>
        </p:grpSpPr>
        <p:sp>
          <p:nvSpPr>
            <p:cNvPr id="378" name="Google Shape;378;g2d4ce30e716_0_47"/>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40"/>
              </a:srgbClr>
            </a:solidFill>
            <a:ln>
              <a:noFill/>
            </a:ln>
          </p:spPr>
        </p:sp>
        <p:sp>
          <p:nvSpPr>
            <p:cNvPr id="379" name="Google Shape;379;g2d4ce30e716_0_47"/>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80" name="Google Shape;380;g2d4ce30e716_0_47"/>
          <p:cNvSpPr/>
          <p:nvPr/>
        </p:nvSpPr>
        <p:spPr>
          <a:xfrm>
            <a:off x="1342709" y="1057200"/>
            <a:ext cx="300187" cy="300187"/>
          </a:xfrm>
          <a:custGeom>
            <a:rect b="b" l="l" r="r" t="t"/>
            <a:pathLst>
              <a:path extrusionOk="0" h="600374" w="600374">
                <a:moveTo>
                  <a:pt x="0" y="0"/>
                </a:moveTo>
                <a:lnTo>
                  <a:pt x="600374" y="0"/>
                </a:lnTo>
                <a:lnTo>
                  <a:pt x="600374" y="600373"/>
                </a:lnTo>
                <a:lnTo>
                  <a:pt x="0" y="600373"/>
                </a:lnTo>
                <a:lnTo>
                  <a:pt x="0" y="0"/>
                </a:lnTo>
                <a:close/>
              </a:path>
            </a:pathLst>
          </a:custGeom>
          <a:blipFill rotWithShape="1">
            <a:blip r:embed="rId5">
              <a:alphaModFix/>
            </a:blip>
            <a:stretch>
              <a:fillRect b="0" l="0" r="0" t="0"/>
            </a:stretch>
          </a:blipFill>
          <a:ln>
            <a:noFill/>
          </a:ln>
        </p:spPr>
      </p:sp>
      <p:grpSp>
        <p:nvGrpSpPr>
          <p:cNvPr id="381" name="Google Shape;381;g2d4ce30e716_0_47"/>
          <p:cNvGrpSpPr/>
          <p:nvPr/>
        </p:nvGrpSpPr>
        <p:grpSpPr>
          <a:xfrm>
            <a:off x="555375" y="1658250"/>
            <a:ext cx="5209231" cy="297305"/>
            <a:chOff x="-2" y="-9525"/>
            <a:chExt cx="1916356" cy="156600"/>
          </a:xfrm>
        </p:grpSpPr>
        <p:sp>
          <p:nvSpPr>
            <p:cNvPr id="382" name="Google Shape;382;g2d4ce30e716_0_47"/>
            <p:cNvSpPr/>
            <p:nvPr/>
          </p:nvSpPr>
          <p:spPr>
            <a:xfrm>
              <a:off x="0" y="0"/>
              <a:ext cx="1916354" cy="146960"/>
            </a:xfrm>
            <a:custGeom>
              <a:rect b="b" l="l" r="r" t="t"/>
              <a:pathLst>
                <a:path extrusionOk="0" h="146960" w="1916354">
                  <a:moveTo>
                    <a:pt x="0" y="0"/>
                  </a:moveTo>
                  <a:lnTo>
                    <a:pt x="1916354" y="0"/>
                  </a:lnTo>
                  <a:lnTo>
                    <a:pt x="1916354" y="146960"/>
                  </a:lnTo>
                  <a:lnTo>
                    <a:pt x="0" y="146960"/>
                  </a:lnTo>
                  <a:close/>
                </a:path>
              </a:pathLst>
            </a:custGeom>
            <a:solidFill>
              <a:srgbClr val="FFAB40">
                <a:alpha val="46670"/>
              </a:srgbClr>
            </a:solidFill>
            <a:ln>
              <a:noFill/>
            </a:ln>
          </p:spPr>
        </p:sp>
        <p:sp>
          <p:nvSpPr>
            <p:cNvPr id="383" name="Google Shape;383;g2d4ce30e716_0_47"/>
            <p:cNvSpPr txBox="1"/>
            <p:nvPr/>
          </p:nvSpPr>
          <p:spPr>
            <a:xfrm>
              <a:off x="-2" y="-9525"/>
              <a:ext cx="1837200" cy="156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84" name="Google Shape;384;g2d4ce30e716_0_47"/>
          <p:cNvSpPr txBox="1"/>
          <p:nvPr/>
        </p:nvSpPr>
        <p:spPr>
          <a:xfrm>
            <a:off x="555475" y="1691400"/>
            <a:ext cx="4971300" cy="246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1600">
                <a:latin typeface="Archivo Black"/>
                <a:ea typeface="Archivo Black"/>
                <a:cs typeface="Archivo Black"/>
                <a:sym typeface="Archivo Black"/>
              </a:rPr>
              <a:t> Generación de valores únicos con random</a:t>
            </a:r>
            <a:endParaRPr sz="1600">
              <a:latin typeface="Archivo Black"/>
              <a:ea typeface="Archivo Black"/>
              <a:cs typeface="Archivo Black"/>
              <a:sym typeface="Archivo Black"/>
            </a:endParaRPr>
          </a:p>
        </p:txBody>
      </p:sp>
      <p:sp>
        <p:nvSpPr>
          <p:cNvPr id="385" name="Google Shape;385;g2d4ce30e716_0_47"/>
          <p:cNvSpPr txBox="1"/>
          <p:nvPr/>
        </p:nvSpPr>
        <p:spPr>
          <a:xfrm>
            <a:off x="1642900" y="1045725"/>
            <a:ext cx="36060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Optativos | No entregables</a:t>
            </a:r>
            <a:endParaRPr b="0" i="0" sz="700" u="none" cap="none" strike="noStrike">
              <a:solidFill>
                <a:srgbClr val="000000"/>
              </a:solidFill>
              <a:latin typeface="Arial"/>
              <a:ea typeface="Arial"/>
              <a:cs typeface="Arial"/>
              <a:sym typeface="Arial"/>
            </a:endParaRPr>
          </a:p>
        </p:txBody>
      </p:sp>
      <p:sp>
        <p:nvSpPr>
          <p:cNvPr id="386" name="Google Shape;386;g2d4ce30e716_0_47"/>
          <p:cNvSpPr txBox="1"/>
          <p:nvPr/>
        </p:nvSpPr>
        <p:spPr>
          <a:xfrm>
            <a:off x="555475" y="2061325"/>
            <a:ext cx="4906200" cy="17673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None/>
            </a:pPr>
            <a:r>
              <a:rPr lang="es">
                <a:solidFill>
                  <a:schemeClr val="dk1"/>
                </a:solidFill>
                <a:latin typeface="Archivo Narrow"/>
                <a:ea typeface="Archivo Narrow"/>
                <a:cs typeface="Archivo Narrow"/>
                <a:sym typeface="Archivo Narrow"/>
              </a:rPr>
              <a:t>Escribí un programa en Python que genere cinco códigos únicos de cinco dígitos para usarlos como identificadores de productos en un inventario. Para esto, utilizá el módulo random. Cada código generado debe ser diferente de los otros.</a:t>
            </a:r>
            <a:endParaRPr>
              <a:solidFill>
                <a:schemeClr val="dk1"/>
              </a:solidFill>
              <a:latin typeface="Archivo Narrow"/>
              <a:ea typeface="Archivo Narrow"/>
              <a:cs typeface="Archivo Narrow"/>
              <a:sym typeface="Archivo Narrow"/>
            </a:endParaRPr>
          </a:p>
          <a:p>
            <a:pPr indent="0" lvl="0" marL="457200" rtl="0" algn="l">
              <a:lnSpc>
                <a:spcPct val="120008"/>
              </a:lnSpc>
              <a:spcBef>
                <a:spcPts val="0"/>
              </a:spcBef>
              <a:spcAft>
                <a:spcPts val="0"/>
              </a:spcAft>
              <a:buNone/>
            </a:pPr>
            <a:r>
              <a:t/>
            </a:r>
            <a:endParaRPr>
              <a:solidFill>
                <a:schemeClr val="dk1"/>
              </a:solidFill>
              <a:latin typeface="Archivo Narrow"/>
              <a:ea typeface="Archivo Narrow"/>
              <a:cs typeface="Archivo Narrow"/>
              <a:sym typeface="Archivo Narrow"/>
            </a:endParaRPr>
          </a:p>
          <a:p>
            <a:pPr indent="0" lvl="0" marL="0" rtl="0" algn="l">
              <a:lnSpc>
                <a:spcPct val="120008"/>
              </a:lnSpc>
              <a:spcBef>
                <a:spcPts val="0"/>
              </a:spcBef>
              <a:spcAft>
                <a:spcPts val="0"/>
              </a:spcAft>
              <a:buNone/>
            </a:pPr>
            <a:r>
              <a:rPr b="1" lang="es">
                <a:solidFill>
                  <a:schemeClr val="dk1"/>
                </a:solidFill>
                <a:latin typeface="Archivo Narrow"/>
                <a:ea typeface="Archivo Narrow"/>
                <a:cs typeface="Archivo Narrow"/>
                <a:sym typeface="Archivo Narrow"/>
              </a:rPr>
              <a:t>Tip: </a:t>
            </a:r>
            <a:r>
              <a:rPr lang="es">
                <a:solidFill>
                  <a:schemeClr val="dk1"/>
                </a:solidFill>
                <a:latin typeface="Archivo Narrow"/>
                <a:ea typeface="Archivo Narrow"/>
                <a:cs typeface="Archivo Narrow"/>
                <a:sym typeface="Archivo Narrow"/>
              </a:rPr>
              <a:t>Podés usar random.randint() para generar números dentro de un rango determinado.</a:t>
            </a:r>
            <a:endParaRPr>
              <a:solidFill>
                <a:schemeClr val="dk1"/>
              </a:solidFill>
              <a:latin typeface="Archivo Narrow"/>
              <a:ea typeface="Archivo Narrow"/>
              <a:cs typeface="Archivo Narrow"/>
              <a:sym typeface="Archivo Narrow"/>
            </a:endParaRPr>
          </a:p>
        </p:txBody>
      </p:sp>
      <p:pic>
        <p:nvPicPr>
          <p:cNvPr id="387" name="Google Shape;387;g2d4ce30e716_0_47"/>
          <p:cNvPicPr preferRelativeResize="0"/>
          <p:nvPr/>
        </p:nvPicPr>
        <p:blipFill>
          <a:blip r:embed="rId6">
            <a:alphaModFix/>
          </a:blip>
          <a:stretch>
            <a:fillRect/>
          </a:stretch>
        </p:blipFill>
        <p:spPr>
          <a:xfrm>
            <a:off x="5881950" y="1535975"/>
            <a:ext cx="2869650" cy="2869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2d4ce30e716_0_75"/>
          <p:cNvSpPr/>
          <p:nvPr/>
        </p:nvSpPr>
        <p:spPr>
          <a:xfrm>
            <a:off x="1205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97" name="Google Shape;397;g2d4ce30e716_0_7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98" name="Google Shape;398;g2d4ce30e716_0_75"/>
          <p:cNvGrpSpPr/>
          <p:nvPr/>
        </p:nvGrpSpPr>
        <p:grpSpPr>
          <a:xfrm>
            <a:off x="555362" y="631437"/>
            <a:ext cx="700421" cy="692039"/>
            <a:chOff x="0" y="0"/>
            <a:chExt cx="1867789" cy="1845437"/>
          </a:xfrm>
        </p:grpSpPr>
        <p:sp>
          <p:nvSpPr>
            <p:cNvPr id="399" name="Google Shape;399;g2d4ce30e716_0_7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400" name="Google Shape;400;g2d4ce30e716_0_7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1" name="Google Shape;401;g2d4ce30e716_0_75"/>
          <p:cNvSpPr/>
          <p:nvPr/>
        </p:nvSpPr>
        <p:spPr>
          <a:xfrm>
            <a:off x="633775" y="713875"/>
            <a:ext cx="527150" cy="527150"/>
          </a:xfrm>
          <a:custGeom>
            <a:rect b="b" l="l" r="r" t="t"/>
            <a:pathLst>
              <a:path extrusionOk="0" h="1054300" w="1054300">
                <a:moveTo>
                  <a:pt x="0" y="0"/>
                </a:moveTo>
                <a:lnTo>
                  <a:pt x="1054300" y="0"/>
                </a:lnTo>
                <a:lnTo>
                  <a:pt x="1054300" y="1054300"/>
                </a:lnTo>
                <a:lnTo>
                  <a:pt x="0" y="1054300"/>
                </a:lnTo>
                <a:lnTo>
                  <a:pt x="0" y="0"/>
                </a:lnTo>
                <a:close/>
              </a:path>
            </a:pathLst>
          </a:custGeom>
          <a:blipFill rotWithShape="1">
            <a:blip r:embed="rId4">
              <a:alphaModFix/>
            </a:blip>
            <a:stretch>
              <a:fillRect b="0" l="0" r="0" t="0"/>
            </a:stretch>
          </a:blipFill>
          <a:ln>
            <a:noFill/>
          </a:ln>
        </p:spPr>
      </p:sp>
      <p:sp>
        <p:nvSpPr>
          <p:cNvPr id="402" name="Google Shape;402;g2d4ce30e716_0_75"/>
          <p:cNvSpPr txBox="1"/>
          <p:nvPr/>
        </p:nvSpPr>
        <p:spPr>
          <a:xfrm>
            <a:off x="1342696" y="504825"/>
            <a:ext cx="74541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1" i="0" lang="es" sz="3500" u="none" cap="none" strike="noStrike">
                <a:solidFill>
                  <a:srgbClr val="000000"/>
                </a:solidFill>
                <a:latin typeface="Archivo Narrow"/>
                <a:ea typeface="Archivo Narrow"/>
                <a:cs typeface="Archivo Narrow"/>
                <a:sym typeface="Archivo Narrow"/>
              </a:rPr>
              <a:t>Ejercicios prácticos</a:t>
            </a:r>
            <a:endParaRPr b="1" i="0" sz="700" u="none" cap="none" strike="noStrike">
              <a:solidFill>
                <a:srgbClr val="000000"/>
              </a:solidFill>
              <a:latin typeface="Archivo Narrow"/>
              <a:ea typeface="Archivo Narrow"/>
              <a:cs typeface="Archivo Narrow"/>
              <a:sym typeface="Archivo Narrow"/>
            </a:endParaRPr>
          </a:p>
        </p:txBody>
      </p:sp>
      <p:grpSp>
        <p:nvGrpSpPr>
          <p:cNvPr id="403" name="Google Shape;403;g2d4ce30e716_0_75"/>
          <p:cNvGrpSpPr/>
          <p:nvPr/>
        </p:nvGrpSpPr>
        <p:grpSpPr>
          <a:xfrm>
            <a:off x="1342695" y="1017800"/>
            <a:ext cx="4971433" cy="382795"/>
            <a:chOff x="0" y="-9525"/>
            <a:chExt cx="1657918" cy="201641"/>
          </a:xfrm>
        </p:grpSpPr>
        <p:sp>
          <p:nvSpPr>
            <p:cNvPr id="404" name="Google Shape;404;g2d4ce30e716_0_75"/>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40"/>
              </a:srgbClr>
            </a:solidFill>
            <a:ln>
              <a:noFill/>
            </a:ln>
          </p:spPr>
        </p:sp>
        <p:sp>
          <p:nvSpPr>
            <p:cNvPr id="405" name="Google Shape;405;g2d4ce30e716_0_75"/>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406" name="Google Shape;406;g2d4ce30e716_0_75"/>
          <p:cNvSpPr/>
          <p:nvPr/>
        </p:nvSpPr>
        <p:spPr>
          <a:xfrm>
            <a:off x="1342709" y="1057200"/>
            <a:ext cx="300187" cy="300187"/>
          </a:xfrm>
          <a:custGeom>
            <a:rect b="b" l="l" r="r" t="t"/>
            <a:pathLst>
              <a:path extrusionOk="0" h="600374" w="600374">
                <a:moveTo>
                  <a:pt x="0" y="0"/>
                </a:moveTo>
                <a:lnTo>
                  <a:pt x="600374" y="0"/>
                </a:lnTo>
                <a:lnTo>
                  <a:pt x="600374" y="600373"/>
                </a:lnTo>
                <a:lnTo>
                  <a:pt x="0" y="600373"/>
                </a:lnTo>
                <a:lnTo>
                  <a:pt x="0" y="0"/>
                </a:lnTo>
                <a:close/>
              </a:path>
            </a:pathLst>
          </a:custGeom>
          <a:blipFill rotWithShape="1">
            <a:blip r:embed="rId5">
              <a:alphaModFix/>
            </a:blip>
            <a:stretch>
              <a:fillRect b="0" l="0" r="0" t="0"/>
            </a:stretch>
          </a:blipFill>
          <a:ln>
            <a:noFill/>
          </a:ln>
        </p:spPr>
      </p:sp>
      <p:grpSp>
        <p:nvGrpSpPr>
          <p:cNvPr id="407" name="Google Shape;407;g2d4ce30e716_0_75"/>
          <p:cNvGrpSpPr/>
          <p:nvPr/>
        </p:nvGrpSpPr>
        <p:grpSpPr>
          <a:xfrm>
            <a:off x="555375" y="1658250"/>
            <a:ext cx="5209231" cy="297305"/>
            <a:chOff x="-2" y="-9525"/>
            <a:chExt cx="1916356" cy="156600"/>
          </a:xfrm>
        </p:grpSpPr>
        <p:sp>
          <p:nvSpPr>
            <p:cNvPr id="408" name="Google Shape;408;g2d4ce30e716_0_75"/>
            <p:cNvSpPr/>
            <p:nvPr/>
          </p:nvSpPr>
          <p:spPr>
            <a:xfrm>
              <a:off x="0" y="0"/>
              <a:ext cx="1916354" cy="146960"/>
            </a:xfrm>
            <a:custGeom>
              <a:rect b="b" l="l" r="r" t="t"/>
              <a:pathLst>
                <a:path extrusionOk="0" h="146960" w="1916354">
                  <a:moveTo>
                    <a:pt x="0" y="0"/>
                  </a:moveTo>
                  <a:lnTo>
                    <a:pt x="1916354" y="0"/>
                  </a:lnTo>
                  <a:lnTo>
                    <a:pt x="1916354" y="146960"/>
                  </a:lnTo>
                  <a:lnTo>
                    <a:pt x="0" y="146960"/>
                  </a:lnTo>
                  <a:close/>
                </a:path>
              </a:pathLst>
            </a:custGeom>
            <a:solidFill>
              <a:srgbClr val="FFAB40">
                <a:alpha val="46670"/>
              </a:srgbClr>
            </a:solidFill>
            <a:ln>
              <a:noFill/>
            </a:ln>
          </p:spPr>
        </p:sp>
        <p:sp>
          <p:nvSpPr>
            <p:cNvPr id="409" name="Google Shape;409;g2d4ce30e716_0_75"/>
            <p:cNvSpPr txBox="1"/>
            <p:nvPr/>
          </p:nvSpPr>
          <p:spPr>
            <a:xfrm>
              <a:off x="-2" y="-9525"/>
              <a:ext cx="1837200" cy="156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410" name="Google Shape;410;g2d4ce30e716_0_75"/>
          <p:cNvSpPr txBox="1"/>
          <p:nvPr/>
        </p:nvSpPr>
        <p:spPr>
          <a:xfrm>
            <a:off x="555475" y="1691400"/>
            <a:ext cx="4971300" cy="246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1600">
                <a:latin typeface="Archivo Black"/>
                <a:ea typeface="Archivo Black"/>
                <a:cs typeface="Archivo Black"/>
                <a:sym typeface="Archivo Black"/>
              </a:rPr>
              <a:t> </a:t>
            </a:r>
            <a:r>
              <a:rPr lang="es" sz="1600">
                <a:latin typeface="Archivo Black"/>
                <a:ea typeface="Archivo Black"/>
                <a:cs typeface="Archivo Black"/>
                <a:sym typeface="Archivo Black"/>
              </a:rPr>
              <a:t>Simulación de precios con math y random</a:t>
            </a:r>
            <a:endParaRPr sz="1600">
              <a:latin typeface="Archivo Black"/>
              <a:ea typeface="Archivo Black"/>
              <a:cs typeface="Archivo Black"/>
              <a:sym typeface="Archivo Black"/>
            </a:endParaRPr>
          </a:p>
        </p:txBody>
      </p:sp>
      <p:sp>
        <p:nvSpPr>
          <p:cNvPr id="411" name="Google Shape;411;g2d4ce30e716_0_75"/>
          <p:cNvSpPr txBox="1"/>
          <p:nvPr/>
        </p:nvSpPr>
        <p:spPr>
          <a:xfrm>
            <a:off x="1642900" y="1045725"/>
            <a:ext cx="36060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Optativos | No entregables</a:t>
            </a:r>
            <a:endParaRPr b="0" i="0" sz="700" u="none" cap="none" strike="noStrike">
              <a:solidFill>
                <a:srgbClr val="000000"/>
              </a:solidFill>
              <a:latin typeface="Arial"/>
              <a:ea typeface="Arial"/>
              <a:cs typeface="Arial"/>
              <a:sym typeface="Arial"/>
            </a:endParaRPr>
          </a:p>
        </p:txBody>
      </p:sp>
      <p:sp>
        <p:nvSpPr>
          <p:cNvPr id="412" name="Google Shape;412;g2d4ce30e716_0_75"/>
          <p:cNvSpPr txBox="1"/>
          <p:nvPr/>
        </p:nvSpPr>
        <p:spPr>
          <a:xfrm>
            <a:off x="555475" y="2061325"/>
            <a:ext cx="4906200" cy="17673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None/>
            </a:pPr>
            <a:r>
              <a:rPr lang="es">
                <a:solidFill>
                  <a:schemeClr val="dk1"/>
                </a:solidFill>
                <a:latin typeface="Archivo Narrow"/>
                <a:ea typeface="Archivo Narrow"/>
                <a:cs typeface="Archivo Narrow"/>
                <a:sym typeface="Archivo Narrow"/>
              </a:rPr>
              <a:t>Supongamos que deseás simular los precios de 10 productos en un inventario. Escribí un programa que:</a:t>
            </a:r>
            <a:endParaRPr>
              <a:solidFill>
                <a:schemeClr val="dk1"/>
              </a:solidFill>
              <a:latin typeface="Archivo Narrow"/>
              <a:ea typeface="Archivo Narrow"/>
              <a:cs typeface="Archivo Narrow"/>
              <a:sym typeface="Archivo Narrow"/>
            </a:endParaRPr>
          </a:p>
          <a:p>
            <a:pPr indent="0" lvl="0" marL="457200" rtl="0" algn="l">
              <a:lnSpc>
                <a:spcPct val="120008"/>
              </a:lnSpc>
              <a:spcBef>
                <a:spcPts val="0"/>
              </a:spcBef>
              <a:spcAft>
                <a:spcPts val="0"/>
              </a:spcAft>
              <a:buNone/>
            </a:pPr>
            <a:r>
              <a:t/>
            </a:r>
            <a:endParaRPr>
              <a:solidFill>
                <a:schemeClr val="dk1"/>
              </a:solidFill>
              <a:latin typeface="Archivo Narrow"/>
              <a:ea typeface="Archivo Narrow"/>
              <a:cs typeface="Archivo Narrow"/>
              <a:sym typeface="Archivo Narrow"/>
            </a:endParaRPr>
          </a:p>
          <a:p>
            <a:pPr indent="-317500" lvl="0" marL="457200" rtl="0" algn="l">
              <a:lnSpc>
                <a:spcPct val="120008"/>
              </a:lnSpc>
              <a:spcBef>
                <a:spcPts val="0"/>
              </a:spcBef>
              <a:spcAft>
                <a:spcPts val="0"/>
              </a:spcAft>
              <a:buClr>
                <a:schemeClr val="dk1"/>
              </a:buClr>
              <a:buSzPts val="1400"/>
              <a:buFont typeface="Archivo Narrow"/>
              <a:buChar char="●"/>
            </a:pPr>
            <a:r>
              <a:rPr lang="es">
                <a:solidFill>
                  <a:schemeClr val="dk1"/>
                </a:solidFill>
                <a:latin typeface="Archivo Narrow"/>
                <a:ea typeface="Archivo Narrow"/>
                <a:cs typeface="Archivo Narrow"/>
                <a:sym typeface="Archivo Narrow"/>
              </a:rPr>
              <a:t>Utilice el módulo random para generar 10 precios aleatorios entre $10.00 y $100.00.</a:t>
            </a:r>
            <a:endParaRPr>
              <a:solidFill>
                <a:schemeClr val="dk1"/>
              </a:solidFill>
              <a:latin typeface="Archivo Narrow"/>
              <a:ea typeface="Archivo Narrow"/>
              <a:cs typeface="Archivo Narrow"/>
              <a:sym typeface="Archivo Narrow"/>
            </a:endParaRPr>
          </a:p>
          <a:p>
            <a:pPr indent="-317500" lvl="0" marL="457200" rtl="0" algn="l">
              <a:lnSpc>
                <a:spcPct val="120008"/>
              </a:lnSpc>
              <a:spcBef>
                <a:spcPts val="0"/>
              </a:spcBef>
              <a:spcAft>
                <a:spcPts val="0"/>
              </a:spcAft>
              <a:buClr>
                <a:schemeClr val="dk1"/>
              </a:buClr>
              <a:buSzPts val="1400"/>
              <a:buFont typeface="Archivo Narrow"/>
              <a:buChar char="●"/>
            </a:pPr>
            <a:r>
              <a:rPr lang="es">
                <a:solidFill>
                  <a:schemeClr val="dk1"/>
                </a:solidFill>
                <a:latin typeface="Archivo Narrow"/>
                <a:ea typeface="Archivo Narrow"/>
                <a:cs typeface="Archivo Narrow"/>
                <a:sym typeface="Archivo Narrow"/>
              </a:rPr>
              <a:t>Redondee los precios generados a dos decimales usando una función del módulo math.</a:t>
            </a:r>
            <a:endParaRPr>
              <a:solidFill>
                <a:schemeClr val="dk1"/>
              </a:solidFill>
              <a:latin typeface="Archivo Narrow"/>
              <a:ea typeface="Archivo Narrow"/>
              <a:cs typeface="Archivo Narrow"/>
              <a:sym typeface="Archivo Narrow"/>
            </a:endParaRPr>
          </a:p>
        </p:txBody>
      </p:sp>
      <p:pic>
        <p:nvPicPr>
          <p:cNvPr id="413" name="Google Shape;413;g2d4ce30e716_0_75"/>
          <p:cNvPicPr preferRelativeResize="0"/>
          <p:nvPr/>
        </p:nvPicPr>
        <p:blipFill>
          <a:blip r:embed="rId6">
            <a:alphaModFix/>
          </a:blip>
          <a:stretch>
            <a:fillRect/>
          </a:stretch>
        </p:blipFill>
        <p:spPr>
          <a:xfrm>
            <a:off x="5881950" y="1535975"/>
            <a:ext cx="2869650" cy="2869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g2f22587397b_2_15"/>
          <p:cNvSpPr txBox="1"/>
          <p:nvPr/>
        </p:nvSpPr>
        <p:spPr>
          <a:xfrm>
            <a:off x="3714500" y="1309600"/>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0" name="Google Shape;70;g2f22587397b_2_15"/>
          <p:cNvSpPr txBox="1"/>
          <p:nvPr/>
        </p:nvSpPr>
        <p:spPr>
          <a:xfrm>
            <a:off x="4697325" y="1271050"/>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s" sz="3000" u="none" cap="none" strike="noStrike">
                <a:solidFill>
                  <a:schemeClr val="lt1"/>
                </a:solidFill>
                <a:latin typeface="Archivo Black"/>
                <a:ea typeface="Archivo Black"/>
                <a:cs typeface="Archivo Black"/>
                <a:sym typeface="Archivo Black"/>
              </a:rPr>
              <a:t>1</a:t>
            </a:r>
            <a:r>
              <a:rPr lang="es" sz="3000">
                <a:solidFill>
                  <a:schemeClr val="lt1"/>
                </a:solidFill>
                <a:latin typeface="Archivo Black"/>
                <a:ea typeface="Archivo Black"/>
                <a:cs typeface="Archivo Black"/>
                <a:sym typeface="Archivo Black"/>
              </a:rPr>
              <a:t>3</a:t>
            </a:r>
            <a:r>
              <a:rPr b="0" i="0" lang="es" sz="3000" u="none" cap="none" strike="noStrike">
                <a:solidFill>
                  <a:schemeClr val="lt1"/>
                </a:solidFill>
                <a:latin typeface="Archivo Black"/>
                <a:ea typeface="Archivo Black"/>
                <a:cs typeface="Archivo Black"/>
                <a:sym typeface="Archivo Black"/>
              </a:rPr>
              <a:t>.</a:t>
            </a:r>
            <a:endParaRPr b="0" i="0" sz="3000" u="none" cap="none" strike="noStrike">
              <a:solidFill>
                <a:schemeClr val="lt1"/>
              </a:solidFill>
              <a:latin typeface="Archivo Black"/>
              <a:ea typeface="Archivo Black"/>
              <a:cs typeface="Archivo Black"/>
              <a:sym typeface="Archivo Black"/>
            </a:endParaRPr>
          </a:p>
        </p:txBody>
      </p:sp>
      <p:sp>
        <p:nvSpPr>
          <p:cNvPr id="71" name="Google Shape;71;g2f22587397b_2_15"/>
          <p:cNvSpPr txBox="1"/>
          <p:nvPr/>
        </p:nvSpPr>
        <p:spPr>
          <a:xfrm>
            <a:off x="3559255" y="2069275"/>
            <a:ext cx="17958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Bases de Datos</a:t>
            </a:r>
            <a:endParaRPr sz="1600">
              <a:solidFill>
                <a:schemeClr val="lt1"/>
              </a:solidFill>
              <a:latin typeface="Archivo Thin"/>
              <a:ea typeface="Archivo Thin"/>
              <a:cs typeface="Archivo Thin"/>
              <a:sym typeface="Archivo Thin"/>
            </a:endParaRPr>
          </a:p>
        </p:txBody>
      </p:sp>
      <p:sp>
        <p:nvSpPr>
          <p:cNvPr id="72" name="Google Shape;72;g2f22587397b_2_15"/>
          <p:cNvSpPr txBox="1"/>
          <p:nvPr/>
        </p:nvSpPr>
        <p:spPr>
          <a:xfrm>
            <a:off x="3192750" y="2438575"/>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Concepto y utilidad de los módulos en Python</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Introducción a Bases de datos.</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Idea de tabla, campo, índice, clave, etc.</a:t>
            </a:r>
            <a:endParaRPr sz="1000">
              <a:solidFill>
                <a:schemeClr val="lt1"/>
              </a:solidFill>
              <a:latin typeface="Archivo Thin"/>
              <a:ea typeface="Archivo Thin"/>
              <a:cs typeface="Archivo Thin"/>
              <a:sym typeface="Archivo Thin"/>
            </a:endParaRPr>
          </a:p>
          <a:p>
            <a:pPr indent="0" lvl="0" marL="0" marR="0" rtl="0" algn="l">
              <a:lnSpc>
                <a:spcPct val="100000"/>
              </a:lnSpc>
              <a:spcBef>
                <a:spcPts val="0"/>
              </a:spcBef>
              <a:spcAft>
                <a:spcPts val="0"/>
              </a:spcAft>
              <a:buNone/>
            </a:pPr>
            <a:r>
              <a:t/>
            </a:r>
            <a:endParaRPr sz="1000">
              <a:solidFill>
                <a:schemeClr val="lt1"/>
              </a:solidFill>
              <a:latin typeface="Archivo Thin"/>
              <a:ea typeface="Archivo Thin"/>
              <a:cs typeface="Archivo Thin"/>
              <a:sym typeface="Archivo Thin"/>
            </a:endParaRPr>
          </a:p>
          <a:p>
            <a:pPr indent="0" lvl="0" marL="45720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chivo Thin"/>
              <a:ea typeface="Archivo Thin"/>
              <a:cs typeface="Archivo Thin"/>
              <a:sym typeface="Archivo Thin"/>
            </a:endParaRPr>
          </a:p>
        </p:txBody>
      </p:sp>
      <p:sp>
        <p:nvSpPr>
          <p:cNvPr id="73" name="Google Shape;73;g2f22587397b_2_15"/>
          <p:cNvSpPr txBox="1"/>
          <p:nvPr/>
        </p:nvSpPr>
        <p:spPr>
          <a:xfrm>
            <a:off x="6295500" y="1309600"/>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4" name="Google Shape;74;g2f22587397b_2_15"/>
          <p:cNvSpPr txBox="1"/>
          <p:nvPr/>
        </p:nvSpPr>
        <p:spPr>
          <a:xfrm>
            <a:off x="7278325" y="1271050"/>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s" sz="3000" u="none" cap="none" strike="noStrike">
                <a:solidFill>
                  <a:schemeClr val="lt1"/>
                </a:solidFill>
                <a:latin typeface="Archivo Black"/>
                <a:ea typeface="Archivo Black"/>
                <a:cs typeface="Archivo Black"/>
                <a:sym typeface="Archivo Black"/>
              </a:rPr>
              <a:t>1</a:t>
            </a:r>
            <a:r>
              <a:rPr lang="es" sz="3000">
                <a:solidFill>
                  <a:schemeClr val="lt1"/>
                </a:solidFill>
                <a:latin typeface="Archivo Black"/>
                <a:ea typeface="Archivo Black"/>
                <a:cs typeface="Archivo Black"/>
                <a:sym typeface="Archivo Black"/>
              </a:rPr>
              <a:t>4</a:t>
            </a:r>
            <a:r>
              <a:rPr b="0" i="0" lang="es" sz="3000" u="none" cap="none" strike="noStrike">
                <a:solidFill>
                  <a:schemeClr val="lt1"/>
                </a:solidFill>
                <a:latin typeface="Archivo Black"/>
                <a:ea typeface="Archivo Black"/>
                <a:cs typeface="Archivo Black"/>
                <a:sym typeface="Archivo Black"/>
              </a:rPr>
              <a:t>.</a:t>
            </a:r>
            <a:endParaRPr b="0" i="0" sz="3000" u="none" cap="none" strike="noStrike">
              <a:solidFill>
                <a:schemeClr val="lt1"/>
              </a:solidFill>
              <a:latin typeface="Archivo Black"/>
              <a:ea typeface="Archivo Black"/>
              <a:cs typeface="Archivo Black"/>
              <a:sym typeface="Archivo Black"/>
            </a:endParaRPr>
          </a:p>
        </p:txBody>
      </p:sp>
      <p:sp>
        <p:nvSpPr>
          <p:cNvPr id="75" name="Google Shape;75;g2f22587397b_2_15"/>
          <p:cNvSpPr txBox="1"/>
          <p:nvPr/>
        </p:nvSpPr>
        <p:spPr>
          <a:xfrm>
            <a:off x="6140250" y="2069275"/>
            <a:ext cx="19362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Fundamentos SQL</a:t>
            </a:r>
            <a:endParaRPr b="0" i="0" sz="1600" u="none" cap="none" strike="noStrike">
              <a:solidFill>
                <a:schemeClr val="lt1"/>
              </a:solidFill>
              <a:latin typeface="Archivo Thin"/>
              <a:ea typeface="Archivo Thin"/>
              <a:cs typeface="Archivo Thin"/>
              <a:sym typeface="Archivo Thin"/>
            </a:endParaRPr>
          </a:p>
        </p:txBody>
      </p:sp>
      <p:sp>
        <p:nvSpPr>
          <p:cNvPr id="76" name="Google Shape;76;g2f22587397b_2_15"/>
          <p:cNvSpPr txBox="1"/>
          <p:nvPr/>
        </p:nvSpPr>
        <p:spPr>
          <a:xfrm>
            <a:off x="5773750" y="2438575"/>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Instalación y uso del módulo SQLite</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Consultas SQL básicas desde Python con SQLite</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Consultas SQL básicas: SELECT, INSERT, UPDATE, DELETE</a:t>
            </a:r>
            <a:endParaRPr sz="1000">
              <a:solidFill>
                <a:schemeClr val="lt1"/>
              </a:solidFill>
              <a:latin typeface="Archivo Thin"/>
              <a:ea typeface="Archivo Thin"/>
              <a:cs typeface="Archivo Thin"/>
              <a:sym typeface="Archivo Thin"/>
            </a:endParaRPr>
          </a:p>
          <a:p>
            <a:pPr indent="0" lvl="0" marL="0" rtl="0" algn="l">
              <a:spcBef>
                <a:spcPts val="0"/>
              </a:spcBef>
              <a:spcAft>
                <a:spcPts val="0"/>
              </a:spcAft>
              <a:buNone/>
            </a:pPr>
            <a:r>
              <a:t/>
            </a:r>
            <a:endParaRPr sz="1000">
              <a:solidFill>
                <a:schemeClr val="lt1"/>
              </a:solidFill>
              <a:latin typeface="Archivo Thin"/>
              <a:ea typeface="Archivo Thin"/>
              <a:cs typeface="Archivo Thin"/>
              <a:sym typeface="Archivo Thin"/>
            </a:endParaRPr>
          </a:p>
        </p:txBody>
      </p:sp>
      <p:sp>
        <p:nvSpPr>
          <p:cNvPr id="77" name="Google Shape;77;g2f22587397b_2_15"/>
          <p:cNvSpPr txBox="1"/>
          <p:nvPr/>
        </p:nvSpPr>
        <p:spPr>
          <a:xfrm>
            <a:off x="1133500" y="1309588"/>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8" name="Google Shape;78;g2f22587397b_2_15"/>
          <p:cNvSpPr txBox="1"/>
          <p:nvPr/>
        </p:nvSpPr>
        <p:spPr>
          <a:xfrm>
            <a:off x="2116325" y="1271038"/>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s" sz="3000" u="none" cap="none" strike="noStrike">
                <a:solidFill>
                  <a:schemeClr val="lt1"/>
                </a:solidFill>
                <a:latin typeface="Archivo Black"/>
                <a:ea typeface="Archivo Black"/>
                <a:cs typeface="Archivo Black"/>
                <a:sym typeface="Archivo Black"/>
              </a:rPr>
              <a:t>12.</a:t>
            </a:r>
            <a:endParaRPr b="0" i="0" sz="3000" u="none" cap="none" strike="noStrike">
              <a:solidFill>
                <a:schemeClr val="lt1"/>
              </a:solidFill>
              <a:latin typeface="Archivo Black"/>
              <a:ea typeface="Archivo Black"/>
              <a:cs typeface="Archivo Black"/>
              <a:sym typeface="Archivo Black"/>
            </a:endParaRPr>
          </a:p>
        </p:txBody>
      </p:sp>
      <p:sp>
        <p:nvSpPr>
          <p:cNvPr id="79" name="Google Shape;79;g2f22587397b_2_15"/>
          <p:cNvSpPr txBox="1"/>
          <p:nvPr/>
        </p:nvSpPr>
        <p:spPr>
          <a:xfrm>
            <a:off x="978255" y="2069263"/>
            <a:ext cx="17958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Ruta de avance</a:t>
            </a:r>
            <a:endParaRPr sz="1600">
              <a:solidFill>
                <a:schemeClr val="lt1"/>
              </a:solidFill>
              <a:latin typeface="Archivo Thin"/>
              <a:ea typeface="Archivo Thin"/>
              <a:cs typeface="Archivo Thin"/>
              <a:sym typeface="Archivo Thin"/>
            </a:endParaRPr>
          </a:p>
        </p:txBody>
      </p:sp>
      <p:sp>
        <p:nvSpPr>
          <p:cNvPr id="80" name="Google Shape;80;g2f22587397b_2_15"/>
          <p:cNvSpPr txBox="1"/>
          <p:nvPr/>
        </p:nvSpPr>
        <p:spPr>
          <a:xfrm>
            <a:off x="611750" y="2438563"/>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Creamos las funciones necesarias para el Proyecto Integrador</a:t>
            </a:r>
            <a:endParaRPr sz="1000">
              <a:solidFill>
                <a:schemeClr val="lt1"/>
              </a:solidFill>
              <a:latin typeface="Archivo Thin"/>
              <a:ea typeface="Archivo Thin"/>
              <a:cs typeface="Archivo Thin"/>
              <a:sym typeface="Archivo Thin"/>
            </a:endParaRPr>
          </a:p>
          <a:p>
            <a:pPr indent="0" lvl="0" marL="0" rtl="0" algn="l">
              <a:spcBef>
                <a:spcPts val="0"/>
              </a:spcBef>
              <a:spcAft>
                <a:spcPts val="0"/>
              </a:spcAft>
              <a:buNone/>
            </a:pPr>
            <a:r>
              <a:t/>
            </a:r>
            <a:endParaRPr sz="1000">
              <a:solidFill>
                <a:schemeClr val="lt1"/>
              </a:solidFill>
              <a:latin typeface="Archivo Thin"/>
              <a:ea typeface="Archivo Thin"/>
              <a:cs typeface="Archivo Thin"/>
              <a:sym typeface="Archivo Th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g2243cb1caa2_0_0"/>
          <p:cNvSpPr txBox="1"/>
          <p:nvPr/>
        </p:nvSpPr>
        <p:spPr>
          <a:xfrm>
            <a:off x="718000" y="649725"/>
            <a:ext cx="5361900" cy="71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0"/>
              <a:buFont typeface="Arial"/>
              <a:buNone/>
            </a:pPr>
            <a:r>
              <a:rPr b="0" i="0" lang="es" sz="3700" u="none" cap="none" strike="noStrike">
                <a:solidFill>
                  <a:srgbClr val="434343"/>
                </a:solidFill>
                <a:latin typeface="Archivo Narrow"/>
                <a:ea typeface="Archivo Narrow"/>
                <a:cs typeface="Archivo Narrow"/>
                <a:sym typeface="Archivo Narrow"/>
              </a:rPr>
              <a:t>Pero antes…</a:t>
            </a:r>
            <a:endParaRPr b="1" i="0" sz="3800" u="none" cap="none" strike="noStrike">
              <a:solidFill>
                <a:srgbClr val="434343"/>
              </a:solidFill>
              <a:latin typeface="Archivo Narrow"/>
              <a:ea typeface="Archivo Narrow"/>
              <a:cs typeface="Archivo Narrow"/>
              <a:sym typeface="Archivo Narrow"/>
            </a:endParaRPr>
          </a:p>
        </p:txBody>
      </p:sp>
      <p:sp>
        <p:nvSpPr>
          <p:cNvPr id="86" name="Google Shape;86;g2243cb1caa2_0_0"/>
          <p:cNvSpPr/>
          <p:nvPr/>
        </p:nvSpPr>
        <p:spPr>
          <a:xfrm>
            <a:off x="2622338" y="2196450"/>
            <a:ext cx="5984700" cy="8826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3000" u="none" cap="none" strike="noStrike">
                <a:solidFill>
                  <a:srgbClr val="434343"/>
                </a:solidFill>
                <a:latin typeface="Archivo Narrow"/>
                <a:ea typeface="Archivo Narrow"/>
                <a:cs typeface="Archivo Narrow"/>
                <a:sym typeface="Archivo Narrow"/>
              </a:rPr>
              <a:t>¡Resolvamos los “</a:t>
            </a:r>
            <a:r>
              <a:rPr b="1" i="0" lang="es" sz="3000" u="none" cap="none" strike="noStrike">
                <a:solidFill>
                  <a:srgbClr val="434343"/>
                </a:solidFill>
                <a:latin typeface="Archivo Narrow"/>
                <a:ea typeface="Archivo Narrow"/>
                <a:cs typeface="Archivo Narrow"/>
                <a:sym typeface="Archivo Narrow"/>
              </a:rPr>
              <a:t>Ejercicios prácticos</a:t>
            </a:r>
            <a:r>
              <a:rPr b="0" i="0" lang="es" sz="3000" u="none" cap="none" strike="noStrike">
                <a:solidFill>
                  <a:srgbClr val="434343"/>
                </a:solidFill>
                <a:latin typeface="Archivo Narrow"/>
                <a:ea typeface="Archivo Narrow"/>
                <a:cs typeface="Archivo Narrow"/>
                <a:sym typeface="Archivo Narrow"/>
              </a:rPr>
              <a:t>” de la clase anterior!</a:t>
            </a:r>
            <a:endParaRPr b="0" i="0" sz="3000" u="none" cap="none" strike="noStrike">
              <a:solidFill>
                <a:srgbClr val="434343"/>
              </a:solidFill>
              <a:latin typeface="Archivo Narrow"/>
              <a:ea typeface="Archivo Narrow"/>
              <a:cs typeface="Archivo Narrow"/>
              <a:sym typeface="Archivo Narrow"/>
            </a:endParaRPr>
          </a:p>
        </p:txBody>
      </p:sp>
      <p:grpSp>
        <p:nvGrpSpPr>
          <p:cNvPr id="87" name="Google Shape;87;g2243cb1caa2_0_0"/>
          <p:cNvGrpSpPr/>
          <p:nvPr/>
        </p:nvGrpSpPr>
        <p:grpSpPr>
          <a:xfrm>
            <a:off x="896513" y="1877400"/>
            <a:ext cx="1614234" cy="1678793"/>
            <a:chOff x="0" y="-9525"/>
            <a:chExt cx="354123" cy="394843"/>
          </a:xfrm>
        </p:grpSpPr>
        <p:sp>
          <p:nvSpPr>
            <p:cNvPr id="88" name="Google Shape;88;g2243cb1caa2_0_0"/>
            <p:cNvSpPr/>
            <p:nvPr/>
          </p:nvSpPr>
          <p:spPr>
            <a:xfrm>
              <a:off x="0" y="0"/>
              <a:ext cx="354123" cy="385318"/>
            </a:xfrm>
            <a:custGeom>
              <a:rect b="b" l="l" r="r" t="t"/>
              <a:pathLst>
                <a:path extrusionOk="0" h="385318" w="354123">
                  <a:moveTo>
                    <a:pt x="0" y="0"/>
                  </a:moveTo>
                  <a:lnTo>
                    <a:pt x="354123" y="0"/>
                  </a:lnTo>
                  <a:lnTo>
                    <a:pt x="354123" y="385318"/>
                  </a:lnTo>
                  <a:lnTo>
                    <a:pt x="0" y="385318"/>
                  </a:lnTo>
                  <a:close/>
                </a:path>
              </a:pathLst>
            </a:custGeom>
            <a:solidFill>
              <a:srgbClr val="D2A6F4"/>
            </a:solidFill>
            <a:ln>
              <a:noFill/>
            </a:ln>
          </p:spPr>
        </p:sp>
        <p:sp>
          <p:nvSpPr>
            <p:cNvPr id="89" name="Google Shape;89;g2243cb1caa2_0_0"/>
            <p:cNvSpPr txBox="1"/>
            <p:nvPr/>
          </p:nvSpPr>
          <p:spPr>
            <a:xfrm>
              <a:off x="0" y="-9525"/>
              <a:ext cx="354000" cy="394800"/>
            </a:xfrm>
            <a:prstGeom prst="rect">
              <a:avLst/>
            </a:prstGeom>
            <a:solidFill>
              <a:srgbClr val="D2A6F4"/>
            </a:solid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pic>
        <p:nvPicPr>
          <p:cNvPr id="90" name="Google Shape;90;g2243cb1caa2_0_0"/>
          <p:cNvPicPr preferRelativeResize="0"/>
          <p:nvPr/>
        </p:nvPicPr>
        <p:blipFill rotWithShape="1">
          <a:blip r:embed="rId4">
            <a:alphaModFix/>
          </a:blip>
          <a:srcRect b="0" l="0" r="0" t="0"/>
          <a:stretch/>
        </p:blipFill>
        <p:spPr>
          <a:xfrm>
            <a:off x="1094025" y="2107200"/>
            <a:ext cx="1219200" cy="1219200"/>
          </a:xfrm>
          <a:prstGeom prst="rect">
            <a:avLst/>
          </a:prstGeom>
          <a:noFill/>
          <a:ln>
            <a:noFill/>
          </a:ln>
        </p:spPr>
      </p:pic>
      <p:cxnSp>
        <p:nvCxnSpPr>
          <p:cNvPr id="91" name="Google Shape;91;g2243cb1caa2_0_0"/>
          <p:cNvCxnSpPr/>
          <p:nvPr/>
        </p:nvCxnSpPr>
        <p:spPr>
          <a:xfrm rot="6290">
            <a:off x="555358" y="1438738"/>
            <a:ext cx="5247009" cy="0"/>
          </a:xfrm>
          <a:prstGeom prst="straightConnector1">
            <a:avLst/>
          </a:prstGeom>
          <a:noFill/>
          <a:ln cap="rnd" cmpd="sng" w="9525">
            <a:solidFill>
              <a:srgbClr val="9900FF"/>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2d48c520f13_0_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101" name="Google Shape;101;g2d48c520f13_0_3"/>
          <p:cNvGrpSpPr/>
          <p:nvPr/>
        </p:nvGrpSpPr>
        <p:grpSpPr>
          <a:xfrm>
            <a:off x="2783603" y="1893998"/>
            <a:ext cx="995192" cy="1109627"/>
            <a:chOff x="0" y="-9525"/>
            <a:chExt cx="354123" cy="394843"/>
          </a:xfrm>
        </p:grpSpPr>
        <p:sp>
          <p:nvSpPr>
            <p:cNvPr id="102" name="Google Shape;102;g2d48c520f13_0_3"/>
            <p:cNvSpPr/>
            <p:nvPr/>
          </p:nvSpPr>
          <p:spPr>
            <a:xfrm>
              <a:off x="0" y="0"/>
              <a:ext cx="354123" cy="385318"/>
            </a:xfrm>
            <a:custGeom>
              <a:rect b="b" l="l" r="r" t="t"/>
              <a:pathLst>
                <a:path extrusionOk="0" h="385318" w="354123">
                  <a:moveTo>
                    <a:pt x="0" y="0"/>
                  </a:moveTo>
                  <a:lnTo>
                    <a:pt x="354123" y="0"/>
                  </a:lnTo>
                  <a:lnTo>
                    <a:pt x="354123" y="385318"/>
                  </a:lnTo>
                  <a:lnTo>
                    <a:pt x="0" y="385318"/>
                  </a:lnTo>
                  <a:close/>
                </a:path>
              </a:pathLst>
            </a:custGeom>
            <a:solidFill>
              <a:srgbClr val="D2A6F4"/>
            </a:solidFill>
            <a:ln>
              <a:noFill/>
            </a:ln>
          </p:spPr>
        </p:sp>
        <p:sp>
          <p:nvSpPr>
            <p:cNvPr id="103" name="Google Shape;103;g2d48c520f13_0_3"/>
            <p:cNvSpPr txBox="1"/>
            <p:nvPr/>
          </p:nvSpPr>
          <p:spPr>
            <a:xfrm>
              <a:off x="0" y="-9525"/>
              <a:ext cx="354000" cy="3948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04" name="Google Shape;104;g2d48c520f13_0_3"/>
          <p:cNvSpPr txBox="1"/>
          <p:nvPr/>
        </p:nvSpPr>
        <p:spPr>
          <a:xfrm>
            <a:off x="3858397" y="2073750"/>
            <a:ext cx="2502000" cy="800400"/>
          </a:xfrm>
          <a:prstGeom prst="rect">
            <a:avLst/>
          </a:prstGeom>
          <a:noFill/>
          <a:ln>
            <a:noFill/>
          </a:ln>
        </p:spPr>
        <p:txBody>
          <a:bodyPr anchorCtr="0" anchor="t" bIns="0" lIns="0" spcFirstLastPara="1" rIns="0" wrap="square" tIns="0">
            <a:spAutoFit/>
          </a:bodyPr>
          <a:lstStyle/>
          <a:p>
            <a:pPr indent="0" lvl="0" marL="0" marR="0" rtl="0" algn="l">
              <a:lnSpc>
                <a:spcPct val="119996"/>
              </a:lnSpc>
              <a:spcBef>
                <a:spcPts val="0"/>
              </a:spcBef>
              <a:spcAft>
                <a:spcPts val="0"/>
              </a:spcAft>
              <a:buClr>
                <a:srgbClr val="000000"/>
              </a:buClr>
              <a:buSzPts val="5200"/>
              <a:buFont typeface="Arial"/>
              <a:buNone/>
            </a:pPr>
            <a:r>
              <a:rPr b="1" lang="es" sz="5200">
                <a:solidFill>
                  <a:srgbClr val="434343"/>
                </a:solidFill>
                <a:latin typeface="Archivo Narrow"/>
                <a:ea typeface="Archivo Narrow"/>
                <a:cs typeface="Archivo Narrow"/>
                <a:sym typeface="Archivo Narrow"/>
              </a:rPr>
              <a:t>Módulos</a:t>
            </a:r>
            <a:endParaRPr b="0" i="0" sz="700" u="none" cap="none" strike="noStrike">
              <a:solidFill>
                <a:srgbClr val="000000"/>
              </a:solidFill>
              <a:latin typeface="Arial"/>
              <a:ea typeface="Arial"/>
              <a:cs typeface="Arial"/>
              <a:sym typeface="Arial"/>
            </a:endParaRPr>
          </a:p>
        </p:txBody>
      </p:sp>
      <p:pic>
        <p:nvPicPr>
          <p:cNvPr id="105" name="Google Shape;105;g2d48c520f13_0_3"/>
          <p:cNvPicPr preferRelativeResize="0"/>
          <p:nvPr/>
        </p:nvPicPr>
        <p:blipFill>
          <a:blip r:embed="rId4">
            <a:alphaModFix/>
          </a:blip>
          <a:stretch>
            <a:fillRect/>
          </a:stretch>
        </p:blipFill>
        <p:spPr>
          <a:xfrm>
            <a:off x="2881000" y="2073750"/>
            <a:ext cx="800399" cy="800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30210dc0ce7_1_1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15" name="Google Shape;115;g30210dc0ce7_1_1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16" name="Google Shape;116;g30210dc0ce7_1_15"/>
          <p:cNvGrpSpPr/>
          <p:nvPr/>
        </p:nvGrpSpPr>
        <p:grpSpPr>
          <a:xfrm>
            <a:off x="555362" y="631437"/>
            <a:ext cx="700421" cy="692039"/>
            <a:chOff x="0" y="0"/>
            <a:chExt cx="1867789" cy="1845437"/>
          </a:xfrm>
        </p:grpSpPr>
        <p:sp>
          <p:nvSpPr>
            <p:cNvPr id="117" name="Google Shape;117;g30210dc0ce7_1_1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18" name="Google Shape;118;g30210dc0ce7_1_1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g30210dc0ce7_1_15"/>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3000">
                <a:latin typeface="Archivo Black"/>
                <a:ea typeface="Archivo Black"/>
                <a:cs typeface="Archivo Black"/>
                <a:sym typeface="Archivo Black"/>
              </a:rPr>
              <a:t>Módulos en Python</a:t>
            </a:r>
            <a:endParaRPr sz="3000">
              <a:latin typeface="Archivo Black"/>
              <a:ea typeface="Archivo Black"/>
              <a:cs typeface="Archivo Black"/>
              <a:sym typeface="Archivo Black"/>
            </a:endParaRPr>
          </a:p>
        </p:txBody>
      </p:sp>
      <p:sp>
        <p:nvSpPr>
          <p:cNvPr id="120" name="Google Shape;120;g30210dc0ce7_1_15"/>
          <p:cNvSpPr txBox="1"/>
          <p:nvPr/>
        </p:nvSpPr>
        <p:spPr>
          <a:xfrm>
            <a:off x="4417750" y="1743750"/>
            <a:ext cx="3926700" cy="2025900"/>
          </a:xfrm>
          <a:prstGeom prst="rect">
            <a:avLst/>
          </a:prstGeom>
          <a:noFill/>
          <a:ln>
            <a:noFill/>
          </a:ln>
        </p:spPr>
        <p:txBody>
          <a:bodyPr anchorCtr="0" anchor="t" bIns="0" lIns="0" spcFirstLastPara="1" rIns="0" wrap="square" tIns="0">
            <a:spAutoFit/>
          </a:bodyPr>
          <a:lstStyle/>
          <a:p>
            <a:pPr indent="-317500" lvl="0" marL="45720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Un módulo es simplemente un conjunto de funciones y variables que otros pueden reutilizar. </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Python viene con muchos módulos incorporados, que están listos para ser usados sin necesidad de instalarlos.</a:t>
            </a:r>
            <a:endParaRPr>
              <a:latin typeface="Archivo Narrow"/>
              <a:ea typeface="Archivo Narrow"/>
              <a:cs typeface="Archivo Narrow"/>
              <a:sym typeface="Archivo Narrow"/>
            </a:endParaRPr>
          </a:p>
          <a:p>
            <a:pPr indent="-317500" lvl="0" marL="457200" rtl="0" algn="l">
              <a:lnSpc>
                <a:spcPct val="120008"/>
              </a:lnSpc>
              <a:spcBef>
                <a:spcPts val="0"/>
              </a:spcBef>
              <a:spcAft>
                <a:spcPts val="0"/>
              </a:spcAft>
              <a:buSzPts val="1400"/>
              <a:buFont typeface="Archivo Narrow"/>
              <a:buChar char="●"/>
            </a:pPr>
            <a:r>
              <a:rPr lang="es">
                <a:latin typeface="Archivo Narrow"/>
                <a:ea typeface="Archivo Narrow"/>
                <a:cs typeface="Archivo Narrow"/>
                <a:sym typeface="Archivo Narrow"/>
              </a:rPr>
              <a:t>Los módulos son muy útiles: no necesitamos reinventar la rueda cada vez que necesitemos hacer algo. </a:t>
            </a:r>
            <a:endParaRPr>
              <a:latin typeface="Archivo Narrow"/>
              <a:ea typeface="Archivo Narrow"/>
              <a:cs typeface="Archivo Narrow"/>
              <a:sym typeface="Archivo Narrow"/>
            </a:endParaRPr>
          </a:p>
        </p:txBody>
      </p:sp>
      <p:pic>
        <p:nvPicPr>
          <p:cNvPr id="121" name="Google Shape;121;g30210dc0ce7_1_15"/>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pic>
        <p:nvPicPr>
          <p:cNvPr id="122" name="Google Shape;122;g30210dc0ce7_1_15"/>
          <p:cNvPicPr preferRelativeResize="0"/>
          <p:nvPr/>
        </p:nvPicPr>
        <p:blipFill rotWithShape="1">
          <a:blip r:embed="rId5">
            <a:alphaModFix/>
          </a:blip>
          <a:srcRect b="6403" l="0" r="0" t="10965"/>
          <a:stretch/>
        </p:blipFill>
        <p:spPr>
          <a:xfrm>
            <a:off x="579525" y="1443550"/>
            <a:ext cx="3481550" cy="2876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20776cbd67_0_29"/>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32" name="Google Shape;132;g220776cbd67_0_29"/>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33" name="Google Shape;133;g220776cbd67_0_29"/>
          <p:cNvGrpSpPr/>
          <p:nvPr/>
        </p:nvGrpSpPr>
        <p:grpSpPr>
          <a:xfrm>
            <a:off x="555362" y="631437"/>
            <a:ext cx="700421" cy="692039"/>
            <a:chOff x="0" y="0"/>
            <a:chExt cx="1867789" cy="1845437"/>
          </a:xfrm>
        </p:grpSpPr>
        <p:sp>
          <p:nvSpPr>
            <p:cNvPr id="134" name="Google Shape;134;g220776cbd67_0_29"/>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35" name="Google Shape;135;g220776cbd67_0_29"/>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220776cbd67_0_29"/>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¿Cómo importar módulos?</a:t>
            </a:r>
            <a:endParaRPr b="0" i="0" sz="3100" u="none" cap="none" strike="noStrike">
              <a:solidFill>
                <a:srgbClr val="000000"/>
              </a:solidFill>
              <a:latin typeface="Archivo Black"/>
              <a:ea typeface="Archivo Black"/>
              <a:cs typeface="Archivo Black"/>
              <a:sym typeface="Archivo Black"/>
            </a:endParaRPr>
          </a:p>
        </p:txBody>
      </p:sp>
      <p:sp>
        <p:nvSpPr>
          <p:cNvPr id="137" name="Google Shape;137;g220776cbd67_0_29"/>
          <p:cNvSpPr txBox="1"/>
          <p:nvPr/>
        </p:nvSpPr>
        <p:spPr>
          <a:xfrm>
            <a:off x="555350" y="1807850"/>
            <a:ext cx="8038800" cy="2154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Para poder usar un módulo, primero tenemos que importarlo:</a:t>
            </a:r>
            <a:endParaRPr b="0" i="0" sz="1400" u="none" cap="none" strike="noStrike">
              <a:solidFill>
                <a:srgbClr val="000000"/>
              </a:solidFill>
              <a:latin typeface="Archivo Narrow"/>
              <a:ea typeface="Archivo Narrow"/>
              <a:cs typeface="Archivo Narrow"/>
              <a:sym typeface="Archivo Narrow"/>
            </a:endParaRPr>
          </a:p>
        </p:txBody>
      </p:sp>
      <p:pic>
        <p:nvPicPr>
          <p:cNvPr id="138" name="Google Shape;138;g220776cbd67_0_29"/>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139" name="Google Shape;139;g220776cbd67_0_29"/>
          <p:cNvGrpSpPr/>
          <p:nvPr/>
        </p:nvGrpSpPr>
        <p:grpSpPr>
          <a:xfrm>
            <a:off x="555351" y="2181800"/>
            <a:ext cx="1537553" cy="382775"/>
            <a:chOff x="0" y="-9525"/>
            <a:chExt cx="1657918" cy="201641"/>
          </a:xfrm>
        </p:grpSpPr>
        <p:sp>
          <p:nvSpPr>
            <p:cNvPr id="140" name="Google Shape;140;g220776cbd67_0_29"/>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35"/>
              </a:srgbClr>
            </a:solidFill>
            <a:ln>
              <a:noFill/>
            </a:ln>
          </p:spPr>
        </p:sp>
        <p:sp>
          <p:nvSpPr>
            <p:cNvPr id="141" name="Google Shape;141;g220776cbd67_0_29"/>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42" name="Google Shape;142;g220776cbd67_0_29"/>
          <p:cNvSpPr txBox="1"/>
          <p:nvPr/>
        </p:nvSpPr>
        <p:spPr>
          <a:xfrm>
            <a:off x="796301" y="2211650"/>
            <a:ext cx="11619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143" name="Google Shape;143;g220776cbd67_0_29"/>
          <p:cNvSpPr txBox="1"/>
          <p:nvPr/>
        </p:nvSpPr>
        <p:spPr>
          <a:xfrm>
            <a:off x="1481300" y="2723125"/>
            <a:ext cx="6186900" cy="538800"/>
          </a:xfrm>
          <a:prstGeom prst="rect">
            <a:avLst/>
          </a:prstGeom>
          <a:solidFill>
            <a:srgbClr val="1F1F1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050" u="none" cap="none" strike="noStrike">
                <a:solidFill>
                  <a:srgbClr val="768390"/>
                </a:solidFill>
                <a:highlight>
                  <a:srgbClr val="22272E"/>
                </a:highlight>
                <a:latin typeface="Courier New"/>
                <a:ea typeface="Courier New"/>
                <a:cs typeface="Courier New"/>
                <a:sym typeface="Courier New"/>
              </a:rPr>
              <a:t># </a:t>
            </a:r>
            <a:r>
              <a:rPr lang="es" sz="1050">
                <a:solidFill>
                  <a:srgbClr val="768390"/>
                </a:solidFill>
                <a:highlight>
                  <a:srgbClr val="22272E"/>
                </a:highlight>
                <a:latin typeface="Courier New"/>
                <a:ea typeface="Courier New"/>
                <a:cs typeface="Courier New"/>
                <a:sym typeface="Courier New"/>
              </a:rPr>
              <a:t>Asi importamos el módulo llamado “nombre_del_modulo”</a:t>
            </a:r>
            <a:endParaRPr b="0" i="0" sz="1050" u="none" cap="none" strike="noStrike">
              <a:solidFill>
                <a:srgbClr val="768390"/>
              </a:solidFill>
              <a:highlight>
                <a:srgbClr val="22272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import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nombre_del_modulo</a:t>
            </a:r>
            <a:endParaRPr b="0" i="0" sz="1050" u="none" cap="none" strike="noStrike">
              <a:solidFill>
                <a:srgbClr val="ADBAC7"/>
              </a:solidFill>
              <a:highlight>
                <a:srgbClr val="22272E"/>
              </a:highlight>
              <a:latin typeface="Courier New"/>
              <a:ea typeface="Courier New"/>
              <a:cs typeface="Courier New"/>
              <a:sym typeface="Courier New"/>
            </a:endParaRPr>
          </a:p>
        </p:txBody>
      </p:sp>
      <p:sp>
        <p:nvSpPr>
          <p:cNvPr id="144" name="Google Shape;144;g220776cbd67_0_29"/>
          <p:cNvSpPr txBox="1"/>
          <p:nvPr/>
        </p:nvSpPr>
        <p:spPr>
          <a:xfrm>
            <a:off x="555350" y="3420475"/>
            <a:ext cx="8038800" cy="4740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Una vez que lo importamos, podemos acceder a las funciones que contiene ese módulo utilizando la sintaxis </a:t>
            </a:r>
            <a:r>
              <a:rPr b="1" i="1" lang="es">
                <a:latin typeface="Archivo Narrow"/>
                <a:ea typeface="Archivo Narrow"/>
                <a:cs typeface="Archivo Narrow"/>
                <a:sym typeface="Archivo Narrow"/>
              </a:rPr>
              <a:t>nombre_del_modulo.funcion()</a:t>
            </a:r>
            <a:endParaRPr b="1" i="1" sz="1400" u="none" cap="none" strike="noStrike">
              <a:solidFill>
                <a:srgbClr val="000000"/>
              </a:solidFill>
              <a:latin typeface="Archivo Narrow"/>
              <a:ea typeface="Archivo Narrow"/>
              <a:cs typeface="Archivo Narrow"/>
              <a:sym typeface="Archivo Narr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2d48c520f13_0_6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54" name="Google Shape;154;g2d48c520f13_0_6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55" name="Google Shape;155;g2d48c520f13_0_65"/>
          <p:cNvGrpSpPr/>
          <p:nvPr/>
        </p:nvGrpSpPr>
        <p:grpSpPr>
          <a:xfrm>
            <a:off x="555362" y="631437"/>
            <a:ext cx="700421" cy="692039"/>
            <a:chOff x="0" y="0"/>
            <a:chExt cx="1867789" cy="1845437"/>
          </a:xfrm>
        </p:grpSpPr>
        <p:sp>
          <p:nvSpPr>
            <p:cNvPr id="156" name="Google Shape;156;g2d48c520f13_0_6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57" name="Google Shape;157;g2d48c520f13_0_6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 name="Google Shape;158;g2d48c520f13_0_65"/>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El módulo math</a:t>
            </a:r>
            <a:endParaRPr b="0" i="0" sz="3100" u="none" cap="none" strike="noStrike">
              <a:solidFill>
                <a:srgbClr val="000000"/>
              </a:solidFill>
              <a:latin typeface="Archivo Black"/>
              <a:ea typeface="Archivo Black"/>
              <a:cs typeface="Archivo Black"/>
              <a:sym typeface="Archivo Black"/>
            </a:endParaRPr>
          </a:p>
        </p:txBody>
      </p:sp>
      <p:sp>
        <p:nvSpPr>
          <p:cNvPr id="159" name="Google Shape;159;g2d48c520f13_0_65"/>
          <p:cNvSpPr txBox="1"/>
          <p:nvPr/>
        </p:nvSpPr>
        <p:spPr>
          <a:xfrm>
            <a:off x="555350" y="1594175"/>
            <a:ext cx="8038800" cy="2154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El módulo math contiene muchas funciones matemáticas útiles. Podemos importarlo y usar sus funciones:</a:t>
            </a:r>
            <a:endParaRPr b="0" i="0" sz="1400" u="none" cap="none" strike="noStrike">
              <a:solidFill>
                <a:srgbClr val="000000"/>
              </a:solidFill>
              <a:latin typeface="Archivo Narrow"/>
              <a:ea typeface="Archivo Narrow"/>
              <a:cs typeface="Archivo Narrow"/>
              <a:sym typeface="Archivo Narrow"/>
            </a:endParaRPr>
          </a:p>
        </p:txBody>
      </p:sp>
      <p:pic>
        <p:nvPicPr>
          <p:cNvPr id="160" name="Google Shape;160;g2d48c520f13_0_65"/>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161" name="Google Shape;161;g2d48c520f13_0_65"/>
          <p:cNvSpPr txBox="1"/>
          <p:nvPr/>
        </p:nvSpPr>
        <p:spPr>
          <a:xfrm>
            <a:off x="1194800" y="2443200"/>
            <a:ext cx="6759900" cy="17409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import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math                      </a:t>
            </a:r>
            <a:r>
              <a:rPr lang="es" sz="1050">
                <a:solidFill>
                  <a:srgbClr val="768390"/>
                </a:solidFill>
                <a:latin typeface="Courier New"/>
                <a:ea typeface="Courier New"/>
                <a:cs typeface="Courier New"/>
                <a:sym typeface="Courier New"/>
              </a:rPr>
              <a:t># Importar el módulo</a:t>
            </a:r>
            <a:endParaRPr sz="1050">
              <a:solidFill>
                <a:srgbClr val="F69D5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numero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4.7</a:t>
            </a:r>
            <a:endParaRPr sz="1050">
              <a:solidFill>
                <a:srgbClr val="6CB6FF"/>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redondeado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math</a:t>
            </a:r>
            <a:r>
              <a:rPr lang="es" sz="1050">
                <a:solidFill>
                  <a:srgbClr val="ADBAC7"/>
                </a:solidFill>
                <a:latin typeface="Courier New"/>
                <a:ea typeface="Courier New"/>
                <a:cs typeface="Courier New"/>
                <a:sym typeface="Courier New"/>
              </a:rPr>
              <a:t>.</a:t>
            </a:r>
            <a:r>
              <a:rPr lang="es" sz="1050">
                <a:solidFill>
                  <a:srgbClr val="DCBDFB"/>
                </a:solidFill>
                <a:latin typeface="Courier New"/>
                <a:ea typeface="Courier New"/>
                <a:cs typeface="Courier New"/>
                <a:sym typeface="Courier New"/>
              </a:rPr>
              <a:t>floor</a:t>
            </a:r>
            <a:r>
              <a:rPr lang="es" sz="1050">
                <a:solidFill>
                  <a:srgbClr val="ADBAC7"/>
                </a:solidFill>
                <a:latin typeface="Courier New"/>
                <a:ea typeface="Courier New"/>
                <a:cs typeface="Courier New"/>
                <a:sym typeface="Courier New"/>
              </a:rPr>
              <a:t>(numero)  </a:t>
            </a:r>
            <a:r>
              <a:rPr lang="es" sz="1050">
                <a:solidFill>
                  <a:srgbClr val="768390"/>
                </a:solidFill>
                <a:latin typeface="Courier New"/>
                <a:ea typeface="Courier New"/>
                <a:cs typeface="Courier New"/>
                <a:sym typeface="Courier New"/>
              </a:rPr>
              <a:t># Redondear hacia abajo</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"El número redondeado hacia abajo es:"</a:t>
            </a:r>
            <a:r>
              <a:rPr lang="es" sz="1050">
                <a:solidFill>
                  <a:srgbClr val="ADBAC7"/>
                </a:solidFill>
                <a:latin typeface="Courier New"/>
                <a:ea typeface="Courier New"/>
                <a:cs typeface="Courier New"/>
                <a:sym typeface="Courier New"/>
              </a:rPr>
              <a:t>, redondeado)</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raiz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math</a:t>
            </a:r>
            <a:r>
              <a:rPr lang="es" sz="1050">
                <a:solidFill>
                  <a:srgbClr val="ADBAC7"/>
                </a:solidFill>
                <a:latin typeface="Courier New"/>
                <a:ea typeface="Courier New"/>
                <a:cs typeface="Courier New"/>
                <a:sym typeface="Courier New"/>
              </a:rPr>
              <a:t>.</a:t>
            </a:r>
            <a:r>
              <a:rPr lang="es" sz="1050">
                <a:solidFill>
                  <a:srgbClr val="DCBDFB"/>
                </a:solidFill>
                <a:latin typeface="Courier New"/>
                <a:ea typeface="Courier New"/>
                <a:cs typeface="Courier New"/>
                <a:sym typeface="Courier New"/>
              </a:rPr>
              <a:t>sqrt</a:t>
            </a:r>
            <a:r>
              <a:rPr lang="es" sz="1050">
                <a:solidFill>
                  <a:srgbClr val="ADBAC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16</a:t>
            </a:r>
            <a:r>
              <a:rPr lang="es" sz="1050">
                <a:solidFill>
                  <a:srgbClr val="ADBAC7"/>
                </a:solidFill>
                <a:latin typeface="Courier New"/>
                <a:ea typeface="Courier New"/>
                <a:cs typeface="Courier New"/>
                <a:sym typeface="Courier New"/>
              </a:rPr>
              <a:t>)             </a:t>
            </a:r>
            <a:r>
              <a:rPr lang="es" sz="1050">
                <a:solidFill>
                  <a:srgbClr val="768390"/>
                </a:solidFill>
                <a:latin typeface="Courier New"/>
                <a:ea typeface="Courier New"/>
                <a:cs typeface="Courier New"/>
                <a:sym typeface="Courier New"/>
              </a:rPr>
              <a:t># Calcular la raíz cuadrada de 16</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"La raíz cuadrada de 16 es:"</a:t>
            </a:r>
            <a:r>
              <a:rPr lang="es" sz="1050">
                <a:solidFill>
                  <a:srgbClr val="ADBAC7"/>
                </a:solidFill>
                <a:latin typeface="Courier New"/>
                <a:ea typeface="Courier New"/>
                <a:cs typeface="Courier New"/>
                <a:sym typeface="Courier New"/>
              </a:rPr>
              <a:t>, raiz)</a:t>
            </a:r>
            <a:endParaRPr sz="1050">
              <a:solidFill>
                <a:srgbClr val="ADBAC7"/>
              </a:solidFill>
              <a:highlight>
                <a:srgbClr val="22272E"/>
              </a:highlight>
              <a:latin typeface="Courier New"/>
              <a:ea typeface="Courier New"/>
              <a:cs typeface="Courier New"/>
              <a:sym typeface="Courier New"/>
            </a:endParaRPr>
          </a:p>
          <a:p>
            <a:pPr indent="0" lvl="0" marL="0" marR="0" rtl="0" algn="l">
              <a:lnSpc>
                <a:spcPct val="135714"/>
              </a:lnSpc>
              <a:spcBef>
                <a:spcPts val="0"/>
              </a:spcBef>
              <a:spcAft>
                <a:spcPts val="0"/>
              </a:spcAft>
              <a:buClr>
                <a:schemeClr val="dk1"/>
              </a:buClr>
              <a:buSzPts val="1100"/>
              <a:buFont typeface="Arial"/>
              <a:buNone/>
            </a:pPr>
            <a:r>
              <a:t/>
            </a:r>
            <a:endParaRPr b="0" i="0" sz="1050" u="none" cap="none" strike="noStrike">
              <a:solidFill>
                <a:srgbClr val="768390"/>
              </a:solidFill>
              <a:highlight>
                <a:srgbClr val="22272E"/>
              </a:highlight>
              <a:latin typeface="Courier New"/>
              <a:ea typeface="Courier New"/>
              <a:cs typeface="Courier New"/>
              <a:sym typeface="Courier New"/>
            </a:endParaRPr>
          </a:p>
        </p:txBody>
      </p:sp>
      <p:grpSp>
        <p:nvGrpSpPr>
          <p:cNvPr id="162" name="Google Shape;162;g2d48c520f13_0_65"/>
          <p:cNvGrpSpPr/>
          <p:nvPr/>
        </p:nvGrpSpPr>
        <p:grpSpPr>
          <a:xfrm>
            <a:off x="555351" y="1960200"/>
            <a:ext cx="1537553" cy="382775"/>
            <a:chOff x="0" y="-9525"/>
            <a:chExt cx="1657918" cy="201641"/>
          </a:xfrm>
        </p:grpSpPr>
        <p:sp>
          <p:nvSpPr>
            <p:cNvPr id="163" name="Google Shape;163;g2d48c520f13_0_65"/>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40"/>
              </a:srgbClr>
            </a:solidFill>
            <a:ln>
              <a:noFill/>
            </a:ln>
          </p:spPr>
        </p:sp>
        <p:sp>
          <p:nvSpPr>
            <p:cNvPr id="164" name="Google Shape;164;g2d48c520f13_0_65"/>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65" name="Google Shape;165;g2d48c520f13_0_65"/>
          <p:cNvSpPr txBox="1"/>
          <p:nvPr/>
        </p:nvSpPr>
        <p:spPr>
          <a:xfrm>
            <a:off x="796301" y="1990050"/>
            <a:ext cx="11619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2d4ce30e716_0_14"/>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75" name="Google Shape;175;g2d4ce30e716_0_14"/>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76" name="Google Shape;176;g2d4ce30e716_0_14"/>
          <p:cNvGrpSpPr/>
          <p:nvPr/>
        </p:nvGrpSpPr>
        <p:grpSpPr>
          <a:xfrm>
            <a:off x="555362" y="631437"/>
            <a:ext cx="700421" cy="692039"/>
            <a:chOff x="0" y="0"/>
            <a:chExt cx="1867789" cy="1845437"/>
          </a:xfrm>
        </p:grpSpPr>
        <p:sp>
          <p:nvSpPr>
            <p:cNvPr id="177" name="Google Shape;177;g2d4ce30e716_0_14"/>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78" name="Google Shape;178;g2d4ce30e716_0_14"/>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9" name="Google Shape;179;g2d4ce30e716_0_14"/>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El módulo random</a:t>
            </a:r>
            <a:endParaRPr b="0" i="0" sz="3100" u="none" cap="none" strike="noStrike">
              <a:solidFill>
                <a:srgbClr val="000000"/>
              </a:solidFill>
              <a:latin typeface="Archivo Black"/>
              <a:ea typeface="Archivo Black"/>
              <a:cs typeface="Archivo Black"/>
              <a:sym typeface="Archivo Black"/>
            </a:endParaRPr>
          </a:p>
        </p:txBody>
      </p:sp>
      <p:sp>
        <p:nvSpPr>
          <p:cNvPr id="180" name="Google Shape;180;g2d4ce30e716_0_14"/>
          <p:cNvSpPr txBox="1"/>
          <p:nvPr/>
        </p:nvSpPr>
        <p:spPr>
          <a:xfrm>
            <a:off x="555350" y="1594175"/>
            <a:ext cx="8038800" cy="4740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a:latin typeface="Archivo Narrow"/>
                <a:ea typeface="Archivo Narrow"/>
                <a:cs typeface="Archivo Narrow"/>
                <a:sym typeface="Archivo Narrow"/>
              </a:rPr>
              <a:t>El módulo random nos permite generar números aleatorios, lo cual es muy útil en muchos programas para realizar simulaciones o crear datos de prueba.</a:t>
            </a:r>
            <a:endParaRPr b="0" i="0" sz="1400" u="none" cap="none" strike="noStrike">
              <a:solidFill>
                <a:srgbClr val="000000"/>
              </a:solidFill>
              <a:latin typeface="Archivo Narrow"/>
              <a:ea typeface="Archivo Narrow"/>
              <a:cs typeface="Archivo Narrow"/>
              <a:sym typeface="Archivo Narrow"/>
            </a:endParaRPr>
          </a:p>
        </p:txBody>
      </p:sp>
      <p:pic>
        <p:nvPicPr>
          <p:cNvPr id="181" name="Google Shape;181;g2d4ce30e716_0_14"/>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182" name="Google Shape;182;g2d4ce30e716_0_14"/>
          <p:cNvSpPr txBox="1"/>
          <p:nvPr/>
        </p:nvSpPr>
        <p:spPr>
          <a:xfrm>
            <a:off x="812100" y="2571750"/>
            <a:ext cx="7519800" cy="17409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import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random 			            </a:t>
            </a:r>
            <a:r>
              <a:rPr lang="es" sz="1050">
                <a:solidFill>
                  <a:srgbClr val="768390"/>
                </a:solidFill>
                <a:latin typeface="Courier New"/>
                <a:ea typeface="Courier New"/>
                <a:cs typeface="Courier New"/>
                <a:sym typeface="Courier New"/>
              </a:rPr>
              <a:t># Importar el módulo</a:t>
            </a:r>
            <a:endParaRPr sz="10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numero_aleatorio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random</a:t>
            </a:r>
            <a:r>
              <a:rPr lang="es" sz="1050">
                <a:solidFill>
                  <a:srgbClr val="ADBAC7"/>
                </a:solidFill>
                <a:latin typeface="Courier New"/>
                <a:ea typeface="Courier New"/>
                <a:cs typeface="Courier New"/>
                <a:sym typeface="Courier New"/>
              </a:rPr>
              <a:t>.randint(</a:t>
            </a:r>
            <a:r>
              <a:rPr lang="es" sz="1050">
                <a:solidFill>
                  <a:srgbClr val="6CB6FF"/>
                </a:solidFill>
                <a:latin typeface="Courier New"/>
                <a:ea typeface="Courier New"/>
                <a:cs typeface="Courier New"/>
                <a:sym typeface="Courier New"/>
              </a:rPr>
              <a:t>1</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10</a:t>
            </a:r>
            <a:r>
              <a:rPr lang="es" sz="1050">
                <a:solidFill>
                  <a:srgbClr val="ADBAC7"/>
                </a:solidFill>
                <a:latin typeface="Courier New"/>
                <a:ea typeface="Courier New"/>
                <a:cs typeface="Courier New"/>
                <a:sym typeface="Courier New"/>
              </a:rPr>
              <a:t>) </a:t>
            </a:r>
            <a:r>
              <a:rPr lang="es" sz="1050">
                <a:solidFill>
                  <a:srgbClr val="768390"/>
                </a:solidFill>
                <a:latin typeface="Courier New"/>
                <a:ea typeface="Courier New"/>
                <a:cs typeface="Courier New"/>
                <a:sym typeface="Courier New"/>
              </a:rPr>
              <a:t># Generar un número aleatorio entre 1 y 10</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"Número aleatorio entre 1 y 10:"</a:t>
            </a:r>
            <a:r>
              <a:rPr lang="es" sz="1050">
                <a:solidFill>
                  <a:srgbClr val="ADBAC7"/>
                </a:solidFill>
                <a:latin typeface="Courier New"/>
                <a:ea typeface="Courier New"/>
                <a:cs typeface="Courier New"/>
                <a:sym typeface="Courier New"/>
              </a:rPr>
              <a:t>, numero_aleatorio)</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colores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"rojo"</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"verde"</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"azul"</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"amarillo"</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color_aleatorio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random</a:t>
            </a:r>
            <a:r>
              <a:rPr lang="es" sz="1050">
                <a:solidFill>
                  <a:srgbClr val="ADBAC7"/>
                </a:solidFill>
                <a:latin typeface="Courier New"/>
                <a:ea typeface="Courier New"/>
                <a:cs typeface="Courier New"/>
                <a:sym typeface="Courier New"/>
              </a:rPr>
              <a:t>.choice(colores) </a:t>
            </a:r>
            <a:r>
              <a:rPr lang="es" sz="1050">
                <a:solidFill>
                  <a:srgbClr val="768390"/>
                </a:solidFill>
                <a:latin typeface="Courier New"/>
                <a:ea typeface="Courier New"/>
                <a:cs typeface="Courier New"/>
                <a:sym typeface="Courier New"/>
              </a:rPr>
              <a:t># Seleccionar un elemento aleatorio de una lista</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"Color aleatorio:"</a:t>
            </a:r>
            <a:r>
              <a:rPr lang="es" sz="1050">
                <a:solidFill>
                  <a:srgbClr val="ADBAC7"/>
                </a:solidFill>
                <a:latin typeface="Courier New"/>
                <a:ea typeface="Courier New"/>
                <a:cs typeface="Courier New"/>
                <a:sym typeface="Courier New"/>
              </a:rPr>
              <a:t>, color_aleatorio)</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p:txBody>
      </p:sp>
      <p:grpSp>
        <p:nvGrpSpPr>
          <p:cNvPr id="183" name="Google Shape;183;g2d4ce30e716_0_14"/>
          <p:cNvGrpSpPr/>
          <p:nvPr/>
        </p:nvGrpSpPr>
        <p:grpSpPr>
          <a:xfrm>
            <a:off x="555351" y="2121900"/>
            <a:ext cx="1537553" cy="382775"/>
            <a:chOff x="0" y="-9525"/>
            <a:chExt cx="1657918" cy="201641"/>
          </a:xfrm>
        </p:grpSpPr>
        <p:sp>
          <p:nvSpPr>
            <p:cNvPr id="184" name="Google Shape;184;g2d4ce30e716_0_14"/>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240"/>
              </a:srgbClr>
            </a:solidFill>
            <a:ln>
              <a:noFill/>
            </a:ln>
          </p:spPr>
        </p:sp>
        <p:sp>
          <p:nvSpPr>
            <p:cNvPr id="185" name="Google Shape;185;g2d4ce30e716_0_14"/>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86" name="Google Shape;186;g2d4ce30e716_0_14"/>
          <p:cNvSpPr txBox="1"/>
          <p:nvPr/>
        </p:nvSpPr>
        <p:spPr>
          <a:xfrm>
            <a:off x="796301" y="2151750"/>
            <a:ext cx="11619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